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3.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4" r:id="rId11"/>
    <p:sldId id="265" r:id="rId12"/>
    <p:sldId id="299" r:id="rId13"/>
    <p:sldId id="266" r:id="rId14"/>
    <p:sldId id="300" r:id="rId15"/>
    <p:sldId id="301" r:id="rId16"/>
    <p:sldId id="302" r:id="rId17"/>
    <p:sldId id="310" r:id="rId18"/>
    <p:sldId id="303" r:id="rId19"/>
    <p:sldId id="267" r:id="rId20"/>
    <p:sldId id="311" r:id="rId21"/>
    <p:sldId id="268" r:id="rId22"/>
    <p:sldId id="269" r:id="rId23"/>
    <p:sldId id="304"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309" r:id="rId45"/>
    <p:sldId id="290" r:id="rId46"/>
    <p:sldId id="312" r:id="rId47"/>
    <p:sldId id="291" r:id="rId48"/>
    <p:sldId id="292" r:id="rId49"/>
    <p:sldId id="293" r:id="rId50"/>
    <p:sldId id="294" r:id="rId51"/>
    <p:sldId id="305" r:id="rId52"/>
    <p:sldId id="306" r:id="rId53"/>
    <p:sldId id="307" r:id="rId54"/>
    <p:sldId id="296" r:id="rId55"/>
    <p:sldId id="297" r:id="rId56"/>
    <p:sldId id="295" r:id="rId57"/>
    <p:sldId id="298" r:id="rId58"/>
    <p:sldId id="308" r:id="rId59"/>
  </p:sldIdLst>
  <p:sldSz cx="9144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2EC8A93-7905-4238-A073-557011CF7622}" styleName="Table_0">
    <a:wholeTbl>
      <a:tcTxStyle>
        <a:font>
          <a:latin typeface="Arial"/>
          <a:ea typeface="Arial"/>
          <a:cs typeface="Arial"/>
        </a:font>
        <a:srgbClr val="000000"/>
      </a:tcTxStyle>
      <a:tcStyle>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2" name="Shape 2"/>
        <p:cNvGrpSpPr/>
        <p:nvPr/>
      </p:nvGrpSpPr>
      <p:grpSpPr>
        <a:xfrm>
          <a:off x="0" y="0"/>
          <a:ext cx="0" cy="0"/>
          <a:chOff x="0" y="0"/>
          <a:chExt cx="0" cy="0"/>
        </a:xfrm>
      </p:grpSpPr>
      <p:sp>
        <p:nvSpPr>
          <p:cNvPr id="3" name="Google Shape;3;n"/>
          <p:cNvSpPr txBox="1"/>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9pPr>
          </a:lstStyle>
          <a:p/>
        </p:txBody>
      </p:sp>
      <p:sp>
        <p:nvSpPr>
          <p:cNvPr id="4" name="Google Shape;4;n"/>
          <p:cNvSpPr txBox="1"/>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9pPr>
          </a:lstStyle>
          <a:p/>
        </p:txBody>
      </p:sp>
      <p:sp>
        <p:nvSpPr>
          <p:cNvPr id="5" name="Google Shape;5;n"/>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1pPr>
            <a:lvl2pPr marL="914400" marR="0" lvl="1"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2pPr>
            <a:lvl3pPr marL="1371600" marR="0" lvl="2"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3pPr>
            <a:lvl4pPr marL="1828800" marR="0" lvl="3"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4pPr>
            <a:lvl5pPr marL="2286000" marR="0" lvl="4"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5pPr>
            <a:lvl6pPr marL="2743200" marR="0" lvl="5"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6pPr>
            <a:lvl7pPr marL="3200400" marR="0" lvl="6"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7pPr>
            <a:lvl8pPr marL="3657600" marR="0" lvl="7"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8pPr>
            <a:lvl9pPr marL="4114800" marR="0" lvl="8" indent="-22860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9pPr>
          </a:lstStyle>
          <a:p/>
        </p:txBody>
      </p:sp>
      <p:sp>
        <p:nvSpPr>
          <p:cNvPr id="7" name="Google Shape;7;n"/>
          <p:cNvSpPr txBox="1"/>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90204"/>
              <a:buNone/>
              <a:defRPr sz="1200" b="0" i="0" u="none" strike="noStrike" cap="none">
                <a:solidFill>
                  <a:schemeClr val="dk1"/>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Arial" panose="020B0604020202090204"/>
                <a:ea typeface="Arial" panose="020B0604020202090204"/>
                <a:cs typeface="Arial" panose="020B0604020202090204"/>
                <a:sym typeface="Arial" panose="020B0604020202090204"/>
              </a:defRPr>
            </a:lvl9pPr>
          </a:lstStyle>
          <a:p/>
        </p:txBody>
      </p:sp>
      <p:sp>
        <p:nvSpPr>
          <p:cNvPr id="8" name="Google Shape;8;n"/>
          <p:cNvSpPr txBox="1"/>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panose="020B0604020202090204"/>
              <a:buNone/>
            </a:pPr>
            <a:fld id="{00000000-1234-1234-1234-123412341234}" type="slidenum">
              <a:rPr lang="en-US" sz="1200" b="0" i="0" u="none" strike="noStrike" cap="none">
                <a:solidFill>
                  <a:schemeClr val="dk1"/>
                </a:solidFill>
                <a:latin typeface="Arial" panose="020B0604020202090204"/>
                <a:ea typeface="Arial" panose="020B0604020202090204"/>
                <a:cs typeface="Arial" panose="020B0604020202090204"/>
                <a:sym typeface="Arial" panose="020B0604020202090204"/>
              </a:rPr>
            </a:fld>
            <a:endParaRPr sz="1200" b="0" i="0" u="none" strike="noStrike" cap="none">
              <a:solidFill>
                <a:schemeClr val="dk1"/>
              </a:solidFill>
              <a:latin typeface="Arial" panose="020B0604020202090204"/>
              <a:ea typeface="Arial" panose="020B0604020202090204"/>
              <a:cs typeface="Arial" panose="020B0604020202090204"/>
              <a:sym typeface="Arial" panose="020B06040202020902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46" name="Shape 46"/>
        <p:cNvGrpSpPr/>
        <p:nvPr/>
      </p:nvGrpSpPr>
      <p:grpSpPr>
        <a:xfrm>
          <a:off x="0" y="0"/>
          <a:ext cx="0" cy="0"/>
          <a:chOff x="0" y="0"/>
          <a:chExt cx="0" cy="0"/>
        </a:xfrm>
      </p:grpSpPr>
      <p:sp>
        <p:nvSpPr>
          <p:cNvPr id="47" name="Google Shape;47;p1:notes"/>
          <p:cNvSpPr txBox="1"/>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b="0" i="0" u="none" strike="noStrike" cap="none">
              <a:solidFill>
                <a:schemeClr val="dk1"/>
              </a:solidFill>
              <a:latin typeface="Arial" panose="020B0604020202090204"/>
              <a:ea typeface="Arial" panose="020B0604020202090204"/>
              <a:cs typeface="Arial" panose="020B0604020202090204"/>
              <a:sym typeface="Arial" panose="020B0604020202090204"/>
            </a:endParaRPr>
          </a:p>
        </p:txBody>
      </p:sp>
      <p:sp>
        <p:nvSpPr>
          <p:cNvPr id="48" name="Google Shape;48;p1: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52" name="Shape 52"/>
        <p:cNvGrpSpPr/>
        <p:nvPr/>
      </p:nvGrpSpPr>
      <p:grpSpPr>
        <a:xfrm>
          <a:off x="0" y="0"/>
          <a:ext cx="0" cy="0"/>
          <a:chOff x="0" y="0"/>
          <a:chExt cx="0" cy="0"/>
        </a:xfrm>
      </p:grpSpPr>
      <p:sp>
        <p:nvSpPr>
          <p:cNvPr id="53" name="Google Shape;53;p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54" name="Google Shape;54;p2: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58" name="Shape 58"/>
        <p:cNvGrpSpPr/>
        <p:nvPr/>
      </p:nvGrpSpPr>
      <p:grpSpPr>
        <a:xfrm>
          <a:off x="0" y="0"/>
          <a:ext cx="0" cy="0"/>
          <a:chOff x="0" y="0"/>
          <a:chExt cx="0" cy="0"/>
        </a:xfrm>
      </p:grpSpPr>
      <p:sp>
        <p:nvSpPr>
          <p:cNvPr id="59" name="Google Shape;59;p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60" name="Google Shape;60;p3: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64" name="Shape 64"/>
        <p:cNvGrpSpPr/>
        <p:nvPr/>
      </p:nvGrpSpPr>
      <p:grpSpPr>
        <a:xfrm>
          <a:off x="0" y="0"/>
          <a:ext cx="0" cy="0"/>
          <a:chOff x="0" y="0"/>
          <a:chExt cx="0" cy="0"/>
        </a:xfrm>
      </p:grpSpPr>
      <p:sp>
        <p:nvSpPr>
          <p:cNvPr id="65" name="Google Shape;65;p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66" name="Google Shape;66;p4: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70" name="Shape 70"/>
        <p:cNvGrpSpPr/>
        <p:nvPr/>
      </p:nvGrpSpPr>
      <p:grpSpPr>
        <a:xfrm>
          <a:off x="0" y="0"/>
          <a:ext cx="0" cy="0"/>
          <a:chOff x="0" y="0"/>
          <a:chExt cx="0" cy="0"/>
        </a:xfrm>
      </p:grpSpPr>
      <p:sp>
        <p:nvSpPr>
          <p:cNvPr id="71" name="Google Shape;71;p5: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72" name="Google Shape;72;p5: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76" name="Shape 76"/>
        <p:cNvGrpSpPr/>
        <p:nvPr/>
      </p:nvGrpSpPr>
      <p:grpSpPr>
        <a:xfrm>
          <a:off x="0" y="0"/>
          <a:ext cx="0" cy="0"/>
          <a:chOff x="0" y="0"/>
          <a:chExt cx="0" cy="0"/>
        </a:xfrm>
      </p:grpSpPr>
      <p:sp>
        <p:nvSpPr>
          <p:cNvPr id="77" name="Google Shape;77;p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78" name="Google Shape;78;p6: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82" name="Shape 82"/>
        <p:cNvGrpSpPr/>
        <p:nvPr/>
      </p:nvGrpSpPr>
      <p:grpSpPr>
        <a:xfrm>
          <a:off x="0" y="0"/>
          <a:ext cx="0" cy="0"/>
          <a:chOff x="0" y="0"/>
          <a:chExt cx="0" cy="0"/>
        </a:xfrm>
      </p:grpSpPr>
      <p:sp>
        <p:nvSpPr>
          <p:cNvPr id="83" name="Google Shape;83;p7: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84" name="Google Shape;84;p7: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95" name="Shape 95"/>
        <p:cNvGrpSpPr/>
        <p:nvPr/>
      </p:nvGrpSpPr>
      <p:grpSpPr>
        <a:xfrm>
          <a:off x="0" y="0"/>
          <a:ext cx="0" cy="0"/>
          <a:chOff x="0" y="0"/>
          <a:chExt cx="0" cy="0"/>
        </a:xfrm>
      </p:grpSpPr>
      <p:sp>
        <p:nvSpPr>
          <p:cNvPr id="96" name="Google Shape;96;p9: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97" name="Google Shape;97;p9: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1" name="Shape 101"/>
        <p:cNvGrpSpPr/>
        <p:nvPr/>
      </p:nvGrpSpPr>
      <p:grpSpPr>
        <a:xfrm>
          <a:off x="0" y="0"/>
          <a:ext cx="0" cy="0"/>
          <a:chOff x="0" y="0"/>
          <a:chExt cx="0" cy="0"/>
        </a:xfrm>
      </p:grpSpPr>
      <p:sp>
        <p:nvSpPr>
          <p:cNvPr id="102" name="Google Shape;102;p10: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03" name="Google Shape;103;p10: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7" name="Shape 107"/>
        <p:cNvGrpSpPr/>
        <p:nvPr/>
      </p:nvGrpSpPr>
      <p:grpSpPr>
        <a:xfrm>
          <a:off x="0" y="0"/>
          <a:ext cx="0" cy="0"/>
          <a:chOff x="0" y="0"/>
          <a:chExt cx="0" cy="0"/>
        </a:xfrm>
      </p:grpSpPr>
      <p:sp>
        <p:nvSpPr>
          <p:cNvPr id="108" name="Google Shape;108;p11: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09" name="Google Shape;109;p11: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4" name="Shape 114"/>
        <p:cNvGrpSpPr/>
        <p:nvPr/>
      </p:nvGrpSpPr>
      <p:grpSpPr>
        <a:xfrm>
          <a:off x="0" y="0"/>
          <a:ext cx="0" cy="0"/>
          <a:chOff x="0" y="0"/>
          <a:chExt cx="0" cy="0"/>
        </a:xfrm>
      </p:grpSpPr>
      <p:sp>
        <p:nvSpPr>
          <p:cNvPr id="115" name="Google Shape;115;p1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16" name="Google Shape;116;p12: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0" name="Shape 120"/>
        <p:cNvGrpSpPr/>
        <p:nvPr/>
      </p:nvGrpSpPr>
      <p:grpSpPr>
        <a:xfrm>
          <a:off x="0" y="0"/>
          <a:ext cx="0" cy="0"/>
          <a:chOff x="0" y="0"/>
          <a:chExt cx="0" cy="0"/>
        </a:xfrm>
      </p:grpSpPr>
      <p:sp>
        <p:nvSpPr>
          <p:cNvPr id="121" name="Google Shape;121;p1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22" name="Google Shape;122;p13: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7" name="Shape 127"/>
        <p:cNvGrpSpPr/>
        <p:nvPr/>
      </p:nvGrpSpPr>
      <p:grpSpPr>
        <a:xfrm>
          <a:off x="0" y="0"/>
          <a:ext cx="0" cy="0"/>
          <a:chOff x="0" y="0"/>
          <a:chExt cx="0" cy="0"/>
        </a:xfrm>
      </p:grpSpPr>
      <p:sp>
        <p:nvSpPr>
          <p:cNvPr id="128" name="Google Shape;128;p1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29" name="Google Shape;129;p14: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3" name="Shape 133"/>
        <p:cNvGrpSpPr/>
        <p:nvPr/>
      </p:nvGrpSpPr>
      <p:grpSpPr>
        <a:xfrm>
          <a:off x="0" y="0"/>
          <a:ext cx="0" cy="0"/>
          <a:chOff x="0" y="0"/>
          <a:chExt cx="0" cy="0"/>
        </a:xfrm>
      </p:grpSpPr>
      <p:sp>
        <p:nvSpPr>
          <p:cNvPr id="134" name="Google Shape;134;p15: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35" name="Google Shape;135;p15: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9" name="Shape 139"/>
        <p:cNvGrpSpPr/>
        <p:nvPr/>
      </p:nvGrpSpPr>
      <p:grpSpPr>
        <a:xfrm>
          <a:off x="0" y="0"/>
          <a:ext cx="0" cy="0"/>
          <a:chOff x="0" y="0"/>
          <a:chExt cx="0" cy="0"/>
        </a:xfrm>
      </p:grpSpPr>
      <p:sp>
        <p:nvSpPr>
          <p:cNvPr id="140" name="Google Shape;140;p1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41" name="Google Shape;141;p16: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5" name="Shape 145"/>
        <p:cNvGrpSpPr/>
        <p:nvPr/>
      </p:nvGrpSpPr>
      <p:grpSpPr>
        <a:xfrm>
          <a:off x="0" y="0"/>
          <a:ext cx="0" cy="0"/>
          <a:chOff x="0" y="0"/>
          <a:chExt cx="0" cy="0"/>
        </a:xfrm>
      </p:grpSpPr>
      <p:sp>
        <p:nvSpPr>
          <p:cNvPr id="146" name="Google Shape;146;p17: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47" name="Google Shape;147;p17: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1" name="Shape 151"/>
        <p:cNvGrpSpPr/>
        <p:nvPr/>
      </p:nvGrpSpPr>
      <p:grpSpPr>
        <a:xfrm>
          <a:off x="0" y="0"/>
          <a:ext cx="0" cy="0"/>
          <a:chOff x="0" y="0"/>
          <a:chExt cx="0" cy="0"/>
        </a:xfrm>
      </p:grpSpPr>
      <p:sp>
        <p:nvSpPr>
          <p:cNvPr id="152" name="Google Shape;152;p18: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53" name="Google Shape;153;p18: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7" name="Shape 157"/>
        <p:cNvGrpSpPr/>
        <p:nvPr/>
      </p:nvGrpSpPr>
      <p:grpSpPr>
        <a:xfrm>
          <a:off x="0" y="0"/>
          <a:ext cx="0" cy="0"/>
          <a:chOff x="0" y="0"/>
          <a:chExt cx="0" cy="0"/>
        </a:xfrm>
      </p:grpSpPr>
      <p:sp>
        <p:nvSpPr>
          <p:cNvPr id="158" name="Google Shape;158;p19: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59" name="Google Shape;159;p19: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63" name="Shape 163"/>
        <p:cNvGrpSpPr/>
        <p:nvPr/>
      </p:nvGrpSpPr>
      <p:grpSpPr>
        <a:xfrm>
          <a:off x="0" y="0"/>
          <a:ext cx="0" cy="0"/>
          <a:chOff x="0" y="0"/>
          <a:chExt cx="0" cy="0"/>
        </a:xfrm>
      </p:grpSpPr>
      <p:sp>
        <p:nvSpPr>
          <p:cNvPr id="164" name="Google Shape;164;p20: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65" name="Google Shape;165;p20: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0" name="Shape 170"/>
        <p:cNvGrpSpPr/>
        <p:nvPr/>
      </p:nvGrpSpPr>
      <p:grpSpPr>
        <a:xfrm>
          <a:off x="0" y="0"/>
          <a:ext cx="0" cy="0"/>
          <a:chOff x="0" y="0"/>
          <a:chExt cx="0" cy="0"/>
        </a:xfrm>
      </p:grpSpPr>
      <p:sp>
        <p:nvSpPr>
          <p:cNvPr id="171" name="Google Shape;171;p21: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72" name="Google Shape;172;p21: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6" name="Shape 176"/>
        <p:cNvGrpSpPr/>
        <p:nvPr/>
      </p:nvGrpSpPr>
      <p:grpSpPr>
        <a:xfrm>
          <a:off x="0" y="0"/>
          <a:ext cx="0" cy="0"/>
          <a:chOff x="0" y="0"/>
          <a:chExt cx="0" cy="0"/>
        </a:xfrm>
      </p:grpSpPr>
      <p:sp>
        <p:nvSpPr>
          <p:cNvPr id="177" name="Google Shape;177;p2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78" name="Google Shape;178;p22: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2" name="Shape 182"/>
        <p:cNvGrpSpPr/>
        <p:nvPr/>
      </p:nvGrpSpPr>
      <p:grpSpPr>
        <a:xfrm>
          <a:off x="0" y="0"/>
          <a:ext cx="0" cy="0"/>
          <a:chOff x="0" y="0"/>
          <a:chExt cx="0" cy="0"/>
        </a:xfrm>
      </p:grpSpPr>
      <p:sp>
        <p:nvSpPr>
          <p:cNvPr id="183" name="Google Shape;183;p2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84" name="Google Shape;184;p23: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8" name="Shape 188"/>
        <p:cNvGrpSpPr/>
        <p:nvPr/>
      </p:nvGrpSpPr>
      <p:grpSpPr>
        <a:xfrm>
          <a:off x="0" y="0"/>
          <a:ext cx="0" cy="0"/>
          <a:chOff x="0" y="0"/>
          <a:chExt cx="0" cy="0"/>
        </a:xfrm>
      </p:grpSpPr>
      <p:sp>
        <p:nvSpPr>
          <p:cNvPr id="189" name="Google Shape;189;p24: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90" name="Google Shape;190;p24: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4" name="Shape 194"/>
        <p:cNvGrpSpPr/>
        <p:nvPr/>
      </p:nvGrpSpPr>
      <p:grpSpPr>
        <a:xfrm>
          <a:off x="0" y="0"/>
          <a:ext cx="0" cy="0"/>
          <a:chOff x="0" y="0"/>
          <a:chExt cx="0" cy="0"/>
        </a:xfrm>
      </p:grpSpPr>
      <p:sp>
        <p:nvSpPr>
          <p:cNvPr id="195" name="Google Shape;195;p25: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196" name="Google Shape;196;p25: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0" name="Shape 200"/>
        <p:cNvGrpSpPr/>
        <p:nvPr/>
      </p:nvGrpSpPr>
      <p:grpSpPr>
        <a:xfrm>
          <a:off x="0" y="0"/>
          <a:ext cx="0" cy="0"/>
          <a:chOff x="0" y="0"/>
          <a:chExt cx="0" cy="0"/>
        </a:xfrm>
      </p:grpSpPr>
      <p:sp>
        <p:nvSpPr>
          <p:cNvPr id="201" name="Google Shape;201;p2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02" name="Google Shape;202;p26: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6" name="Shape 206"/>
        <p:cNvGrpSpPr/>
        <p:nvPr/>
      </p:nvGrpSpPr>
      <p:grpSpPr>
        <a:xfrm>
          <a:off x="0" y="0"/>
          <a:ext cx="0" cy="0"/>
          <a:chOff x="0" y="0"/>
          <a:chExt cx="0" cy="0"/>
        </a:xfrm>
      </p:grpSpPr>
      <p:sp>
        <p:nvSpPr>
          <p:cNvPr id="207" name="Google Shape;207;p27: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08" name="Google Shape;208;p27: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PhAnim="0" showMasterSp="0">
  <p:cSld>
    <p:spTree>
      <p:nvGrpSpPr>
        <p:cNvPr id="212" name="Shape 212"/>
        <p:cNvGrpSpPr/>
        <p:nvPr/>
      </p:nvGrpSpPr>
      <p:grpSpPr>
        <a:xfrm>
          <a:off x="0" y="0"/>
          <a:ext cx="0" cy="0"/>
          <a:chOff x="0" y="0"/>
          <a:chExt cx="0" cy="0"/>
        </a:xfrm>
      </p:grpSpPr>
      <p:sp>
        <p:nvSpPr>
          <p:cNvPr id="213" name="Google Shape;213;p28: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14" name="Google Shape;214;p28: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PhAnim="0" showMasterSp="0">
  <p:cSld>
    <p:spTree>
      <p:nvGrpSpPr>
        <p:cNvPr id="218" name="Shape 218"/>
        <p:cNvGrpSpPr/>
        <p:nvPr/>
      </p:nvGrpSpPr>
      <p:grpSpPr>
        <a:xfrm>
          <a:off x="0" y="0"/>
          <a:ext cx="0" cy="0"/>
          <a:chOff x="0" y="0"/>
          <a:chExt cx="0" cy="0"/>
        </a:xfrm>
      </p:grpSpPr>
      <p:sp>
        <p:nvSpPr>
          <p:cNvPr id="219" name="Google Shape;219;p29: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0" name="Google Shape;220;p29: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4" name="Shape 224"/>
        <p:cNvGrpSpPr/>
        <p:nvPr/>
      </p:nvGrpSpPr>
      <p:grpSpPr>
        <a:xfrm>
          <a:off x="0" y="0"/>
          <a:ext cx="0" cy="0"/>
          <a:chOff x="0" y="0"/>
          <a:chExt cx="0" cy="0"/>
        </a:xfrm>
      </p:grpSpPr>
      <p:sp>
        <p:nvSpPr>
          <p:cNvPr id="225" name="Google Shape;225;p30: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6" name="Google Shape;226;p30: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0" name="Shape 230"/>
        <p:cNvGrpSpPr/>
        <p:nvPr/>
      </p:nvGrpSpPr>
      <p:grpSpPr>
        <a:xfrm>
          <a:off x="0" y="0"/>
          <a:ext cx="0" cy="0"/>
          <a:chOff x="0" y="0"/>
          <a:chExt cx="0" cy="0"/>
        </a:xfrm>
      </p:grpSpPr>
      <p:sp>
        <p:nvSpPr>
          <p:cNvPr id="231" name="Google Shape;231;p31: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32" name="Google Shape;232;p31: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6" name="Shape 236"/>
        <p:cNvGrpSpPr/>
        <p:nvPr/>
      </p:nvGrpSpPr>
      <p:grpSpPr>
        <a:xfrm>
          <a:off x="0" y="0"/>
          <a:ext cx="0" cy="0"/>
          <a:chOff x="0" y="0"/>
          <a:chExt cx="0" cy="0"/>
        </a:xfrm>
      </p:grpSpPr>
      <p:sp>
        <p:nvSpPr>
          <p:cNvPr id="237" name="Google Shape;237;p3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38" name="Google Shape;238;p32: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2" name="Shape 242"/>
        <p:cNvGrpSpPr/>
        <p:nvPr/>
      </p:nvGrpSpPr>
      <p:grpSpPr>
        <a:xfrm>
          <a:off x="0" y="0"/>
          <a:ext cx="0" cy="0"/>
          <a:chOff x="0" y="0"/>
          <a:chExt cx="0" cy="0"/>
        </a:xfrm>
      </p:grpSpPr>
      <p:sp>
        <p:nvSpPr>
          <p:cNvPr id="243" name="Google Shape;243;p3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44" name="Google Shape;244;p33: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9" name="Shape 249"/>
        <p:cNvGrpSpPr/>
        <p:nvPr/>
      </p:nvGrpSpPr>
      <p:grpSpPr>
        <a:xfrm>
          <a:off x="0" y="0"/>
          <a:ext cx="0" cy="0"/>
          <a:chOff x="0" y="0"/>
          <a:chExt cx="0" cy="0"/>
        </a:xfrm>
      </p:grpSpPr>
      <p:sp>
        <p:nvSpPr>
          <p:cNvPr id="250" name="Google Shape;250;p34:notes"/>
          <p:cNvSpPr txBox="1"/>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b="0" i="0" u="none" strike="noStrike" cap="none">
              <a:solidFill>
                <a:schemeClr val="dk1"/>
              </a:solidFill>
              <a:latin typeface="Arial" panose="020B0604020202090204"/>
              <a:ea typeface="Arial" panose="020B0604020202090204"/>
              <a:cs typeface="Arial" panose="020B0604020202090204"/>
              <a:sym typeface="Arial" panose="020B0604020202090204"/>
            </a:endParaRPr>
          </a:p>
        </p:txBody>
      </p:sp>
      <p:sp>
        <p:nvSpPr>
          <p:cNvPr id="251" name="Google Shape;251;p34: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PhAnim="0" showMasterSp="0">
  <p:cSld>
    <p:spTree>
      <p:nvGrpSpPr>
        <p:cNvPr id="255" name="Shape 255"/>
        <p:cNvGrpSpPr/>
        <p:nvPr/>
      </p:nvGrpSpPr>
      <p:grpSpPr>
        <a:xfrm>
          <a:off x="0" y="0"/>
          <a:ext cx="0" cy="0"/>
          <a:chOff x="0" y="0"/>
          <a:chExt cx="0" cy="0"/>
        </a:xfrm>
      </p:grpSpPr>
      <p:sp>
        <p:nvSpPr>
          <p:cNvPr id="256" name="Google Shape;256;p35: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57" name="Google Shape;257;p35: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PhAnim="0" showMasterSp="0">
  <p:cSld>
    <p:spTree>
      <p:nvGrpSpPr>
        <p:cNvPr id="261" name="Shape 261"/>
        <p:cNvGrpSpPr/>
        <p:nvPr/>
      </p:nvGrpSpPr>
      <p:grpSpPr>
        <a:xfrm>
          <a:off x="0" y="0"/>
          <a:ext cx="0" cy="0"/>
          <a:chOff x="0" y="0"/>
          <a:chExt cx="0" cy="0"/>
        </a:xfrm>
      </p:grpSpPr>
      <p:sp>
        <p:nvSpPr>
          <p:cNvPr id="262" name="Google Shape;262;p36: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63" name="Google Shape;263;p36: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PhAnim="0" showMasterSp="0">
  <p:cSld>
    <p:spTree>
      <p:nvGrpSpPr>
        <p:cNvPr id="267" name="Shape 267"/>
        <p:cNvGrpSpPr/>
        <p:nvPr/>
      </p:nvGrpSpPr>
      <p:grpSpPr>
        <a:xfrm>
          <a:off x="0" y="0"/>
          <a:ext cx="0" cy="0"/>
          <a:chOff x="0" y="0"/>
          <a:chExt cx="0" cy="0"/>
        </a:xfrm>
      </p:grpSpPr>
      <p:sp>
        <p:nvSpPr>
          <p:cNvPr id="268" name="Google Shape;268;p37: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69" name="Google Shape;269;p37: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PhAnim="0" showMasterSp="0">
  <p:cSld>
    <p:spTree>
      <p:nvGrpSpPr>
        <p:cNvPr id="274" name="Shape 274"/>
        <p:cNvGrpSpPr/>
        <p:nvPr/>
      </p:nvGrpSpPr>
      <p:grpSpPr>
        <a:xfrm>
          <a:off x="0" y="0"/>
          <a:ext cx="0" cy="0"/>
          <a:chOff x="0" y="0"/>
          <a:chExt cx="0" cy="0"/>
        </a:xfrm>
      </p:grpSpPr>
      <p:sp>
        <p:nvSpPr>
          <p:cNvPr id="275" name="Google Shape;275;p38: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76" name="Google Shape;276;p38: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PhAnim="0" showMasterSp="0">
  <p:cSld>
    <p:spTree>
      <p:nvGrpSpPr>
        <p:cNvPr id="280" name="Shape 280"/>
        <p:cNvGrpSpPr/>
        <p:nvPr/>
      </p:nvGrpSpPr>
      <p:grpSpPr>
        <a:xfrm>
          <a:off x="0" y="0"/>
          <a:ext cx="0" cy="0"/>
          <a:chOff x="0" y="0"/>
          <a:chExt cx="0" cy="0"/>
        </a:xfrm>
      </p:grpSpPr>
      <p:sp>
        <p:nvSpPr>
          <p:cNvPr id="281" name="Google Shape;281;p39: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82" name="Google Shape;282;p39: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PhAnim="0" showMasterSp="0">
  <p:cSld>
    <p:spTree>
      <p:nvGrpSpPr>
        <p:cNvPr id="293" name="Shape 293"/>
        <p:cNvGrpSpPr/>
        <p:nvPr/>
      </p:nvGrpSpPr>
      <p:grpSpPr>
        <a:xfrm>
          <a:off x="0" y="0"/>
          <a:ext cx="0" cy="0"/>
          <a:chOff x="0" y="0"/>
          <a:chExt cx="0" cy="0"/>
        </a:xfrm>
      </p:grpSpPr>
      <p:sp>
        <p:nvSpPr>
          <p:cNvPr id="294" name="Google Shape;294;p41: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95" name="Google Shape;295;p41: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PhAnim="0" showMasterSp="0">
  <p:cSld>
    <p:spTree>
      <p:nvGrpSpPr>
        <p:cNvPr id="299" name="Shape 299"/>
        <p:cNvGrpSpPr/>
        <p:nvPr/>
      </p:nvGrpSpPr>
      <p:grpSpPr>
        <a:xfrm>
          <a:off x="0" y="0"/>
          <a:ext cx="0" cy="0"/>
          <a:chOff x="0" y="0"/>
          <a:chExt cx="0" cy="0"/>
        </a:xfrm>
      </p:grpSpPr>
      <p:sp>
        <p:nvSpPr>
          <p:cNvPr id="300" name="Google Shape;300;p42: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01" name="Google Shape;301;p42: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87" name="Shape 287"/>
        <p:cNvGrpSpPr/>
        <p:nvPr/>
      </p:nvGrpSpPr>
      <p:grpSpPr>
        <a:xfrm>
          <a:off x="0" y="0"/>
          <a:ext cx="0" cy="0"/>
          <a:chOff x="0" y="0"/>
          <a:chExt cx="0" cy="0"/>
        </a:xfrm>
      </p:grpSpPr>
      <p:sp>
        <p:nvSpPr>
          <p:cNvPr id="288" name="Google Shape;288;p40: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89" name="Google Shape;289;p40: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PhAnim="0" showMasterSp="0">
  <p:cSld>
    <p:spTree>
      <p:nvGrpSpPr>
        <p:cNvPr id="305" name="Shape 305"/>
        <p:cNvGrpSpPr/>
        <p:nvPr/>
      </p:nvGrpSpPr>
      <p:grpSpPr>
        <a:xfrm>
          <a:off x="0" y="0"/>
          <a:ext cx="0" cy="0"/>
          <a:chOff x="0" y="0"/>
          <a:chExt cx="0" cy="0"/>
        </a:xfrm>
      </p:grpSpPr>
      <p:sp>
        <p:nvSpPr>
          <p:cNvPr id="306" name="Google Shape;306;p43:notes"/>
          <p:cNvSpPr txBox="1"/>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307" name="Google Shape;307;p43:notes"/>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24" name="Shape 24"/>
        <p:cNvGrpSpPr/>
        <p:nvPr/>
      </p:nvGrpSpPr>
      <p:grpSpPr>
        <a:xfrm>
          <a:off x="0" y="0"/>
          <a:ext cx="0" cy="0"/>
          <a:chOff x="0" y="0"/>
          <a:chExt cx="0" cy="0"/>
        </a:xfrm>
      </p:grpSpPr>
      <p:sp>
        <p:nvSpPr>
          <p:cNvPr id="25" name="Google Shape;25;p45"/>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5"/>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5"/>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1pPr>
            <a:lvl2pPr marL="0" marR="0" lvl="1"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2pPr>
            <a:lvl3pPr marL="0" marR="0" lvl="2"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3pPr>
            <a:lvl4pPr marL="0" marR="0" lvl="3"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4pPr>
            <a:lvl5pPr marL="0" marR="0" lvl="4"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5pPr>
            <a:lvl6pPr marL="0" marR="0" lvl="5"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6pPr>
            <a:lvl7pPr marL="0" marR="0" lvl="6"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7pPr>
            <a:lvl8pPr marL="0" marR="0" lvl="7"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8pPr>
            <a:lvl9pPr marL="0" marR="0" lvl="8"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advTm="4000">
    <p:cu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Title and Content">
  <p:cSld name="OBJECT">
    <p:spTree>
      <p:nvGrpSpPr>
        <p:cNvPr id="28" name="Shape 28"/>
        <p:cNvGrpSpPr/>
        <p:nvPr/>
      </p:nvGrpSpPr>
      <p:grpSpPr>
        <a:xfrm>
          <a:off x="0" y="0"/>
          <a:ext cx="0" cy="0"/>
          <a:chOff x="0" y="0"/>
          <a:chExt cx="0" cy="0"/>
        </a:xfrm>
      </p:grpSpPr>
      <p:pic>
        <p:nvPicPr>
          <p:cNvPr id="29" name="Google Shape;29;p46" descr="LOGO.gif"/>
          <p:cNvPicPr preferRelativeResize="0"/>
          <p:nvPr/>
        </p:nvPicPr>
        <p:blipFill rotWithShape="1">
          <a:blip r:embed="rId2"/>
          <a:srcRect b="10713"/>
          <a:stretch>
            <a:fillRect/>
          </a:stretch>
        </p:blipFill>
        <p:spPr>
          <a:xfrm>
            <a:off x="6553200" y="228600"/>
            <a:ext cx="2057400" cy="635000"/>
          </a:xfrm>
          <a:prstGeom prst="rect">
            <a:avLst/>
          </a:prstGeom>
          <a:noFill/>
          <a:ln>
            <a:noFill/>
          </a:ln>
        </p:spPr>
      </p:pic>
      <p:grpSp>
        <p:nvGrpSpPr>
          <p:cNvPr id="30" name="Google Shape;30;p46"/>
          <p:cNvGrpSpPr/>
          <p:nvPr/>
        </p:nvGrpSpPr>
        <p:grpSpPr>
          <a:xfrm>
            <a:off x="6146800" y="0"/>
            <a:ext cx="2997200" cy="876300"/>
            <a:chOff x="6096000" y="3924300"/>
            <a:chExt cx="2997200" cy="876300"/>
          </a:xfrm>
        </p:grpSpPr>
        <p:sp>
          <p:nvSpPr>
            <p:cNvPr id="31" name="Google Shape;31;p46"/>
            <p:cNvSpPr/>
            <p:nvPr/>
          </p:nvSpPr>
          <p:spPr>
            <a:xfrm>
              <a:off x="6096000" y="3924300"/>
              <a:ext cx="2997200" cy="838200"/>
            </a:xfrm>
            <a:prstGeom prst="rect">
              <a:avLst/>
            </a:prstGeom>
            <a:solidFill>
              <a:srgbClr val="FF33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dk1"/>
                </a:solidFill>
                <a:latin typeface="Calibri"/>
                <a:ea typeface="Calibri"/>
                <a:cs typeface="Calibri"/>
                <a:sym typeface="Calibri"/>
              </a:endParaRPr>
            </a:p>
          </p:txBody>
        </p:sp>
        <p:pic>
          <p:nvPicPr>
            <p:cNvPr id="32" name="Google Shape;32;p46" descr="LOGO.gif"/>
            <p:cNvPicPr preferRelativeResize="0"/>
            <p:nvPr/>
          </p:nvPicPr>
          <p:blipFill rotWithShape="1">
            <a:blip r:embed="rId2"/>
            <a:srcRect b="10713"/>
            <a:stretch>
              <a:fillRect/>
            </a:stretch>
          </p:blipFill>
          <p:spPr>
            <a:xfrm>
              <a:off x="6502400" y="4152900"/>
              <a:ext cx="2057400" cy="635000"/>
            </a:xfrm>
            <a:prstGeom prst="rect">
              <a:avLst/>
            </a:prstGeom>
            <a:noFill/>
            <a:ln>
              <a:noFill/>
            </a:ln>
          </p:spPr>
        </p:pic>
        <p:sp>
          <p:nvSpPr>
            <p:cNvPr id="33" name="Google Shape;33;p46"/>
            <p:cNvSpPr/>
            <p:nvPr/>
          </p:nvSpPr>
          <p:spPr>
            <a:xfrm>
              <a:off x="6477000" y="4114800"/>
              <a:ext cx="2076450" cy="685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Calibri"/>
                <a:ea typeface="Calibri"/>
                <a:cs typeface="Calibri"/>
                <a:sym typeface="Calibri"/>
              </a:endParaRPr>
            </a:p>
          </p:txBody>
        </p:sp>
      </p:grpSp>
      <p:pic>
        <p:nvPicPr>
          <p:cNvPr id="34" name="Google Shape;34;p46" descr="logo.jpg"/>
          <p:cNvPicPr preferRelativeResize="0"/>
          <p:nvPr/>
        </p:nvPicPr>
        <p:blipFill rotWithShape="1">
          <a:blip r:embed="rId3"/>
          <a:srcRect/>
          <a:stretch>
            <a:fillRect/>
          </a:stretch>
        </p:blipFill>
        <p:spPr>
          <a:xfrm>
            <a:off x="6553200" y="228600"/>
            <a:ext cx="1920875" cy="609600"/>
          </a:xfrm>
          <a:prstGeom prst="rect">
            <a:avLst/>
          </a:prstGeom>
          <a:noFill/>
          <a:ln>
            <a:noFill/>
          </a:ln>
        </p:spPr>
      </p:pic>
      <p:sp>
        <p:nvSpPr>
          <p:cNvPr id="35" name="Google Shape;35;p46"/>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200">
                <a:latin typeface="Times New Roman" panose="02020503050405090304"/>
                <a:ea typeface="Times New Roman" panose="02020503050405090304"/>
                <a:cs typeface="Times New Roman" panose="02020503050405090304"/>
                <a:sym typeface="Times New Roman" panose="02020503050405090304"/>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 name="Google Shape;36;p46"/>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lvl1pPr marL="457200" lvl="0" indent="-368300" algn="l">
              <a:lnSpc>
                <a:spcPct val="100000"/>
              </a:lnSpc>
              <a:spcBef>
                <a:spcPts val="440"/>
              </a:spcBef>
              <a:spcAft>
                <a:spcPts val="0"/>
              </a:spcAft>
              <a:buClr>
                <a:schemeClr val="dk1"/>
              </a:buClr>
              <a:buSzPts val="2200"/>
              <a:buChar char="•"/>
              <a:defRPr sz="2200">
                <a:latin typeface="Times New Roman" panose="02020503050405090304"/>
                <a:ea typeface="Times New Roman" panose="02020503050405090304"/>
                <a:cs typeface="Times New Roman" panose="02020503050405090304"/>
                <a:sym typeface="Times New Roman" panose="02020503050405090304"/>
              </a:defRPr>
            </a:lvl1pPr>
            <a:lvl2pPr marL="914400" lvl="1" indent="-368300" algn="l">
              <a:lnSpc>
                <a:spcPct val="100000"/>
              </a:lnSpc>
              <a:spcBef>
                <a:spcPts val="440"/>
              </a:spcBef>
              <a:spcAft>
                <a:spcPts val="0"/>
              </a:spcAft>
              <a:buClr>
                <a:schemeClr val="dk1"/>
              </a:buClr>
              <a:buSzPts val="2200"/>
              <a:buChar char="–"/>
              <a:defRPr sz="2200">
                <a:latin typeface="Times New Roman" panose="02020503050405090304"/>
                <a:ea typeface="Times New Roman" panose="02020503050405090304"/>
                <a:cs typeface="Times New Roman" panose="02020503050405090304"/>
                <a:sym typeface="Times New Roman" panose="02020503050405090304"/>
              </a:defRPr>
            </a:lvl2pPr>
            <a:lvl3pPr marL="1371600" lvl="2" indent="-368300" algn="l">
              <a:lnSpc>
                <a:spcPct val="100000"/>
              </a:lnSpc>
              <a:spcBef>
                <a:spcPts val="440"/>
              </a:spcBef>
              <a:spcAft>
                <a:spcPts val="0"/>
              </a:spcAft>
              <a:buClr>
                <a:schemeClr val="dk1"/>
              </a:buClr>
              <a:buSzPts val="2200"/>
              <a:buChar char="•"/>
              <a:defRPr sz="2200">
                <a:latin typeface="Times New Roman" panose="02020503050405090304"/>
                <a:ea typeface="Times New Roman" panose="02020503050405090304"/>
                <a:cs typeface="Times New Roman" panose="02020503050405090304"/>
                <a:sym typeface="Times New Roman" panose="02020503050405090304"/>
              </a:defRPr>
            </a:lvl3pPr>
            <a:lvl4pPr marL="1828800" lvl="3" indent="-368300" algn="l">
              <a:lnSpc>
                <a:spcPct val="100000"/>
              </a:lnSpc>
              <a:spcBef>
                <a:spcPts val="440"/>
              </a:spcBef>
              <a:spcAft>
                <a:spcPts val="0"/>
              </a:spcAft>
              <a:buClr>
                <a:schemeClr val="dk1"/>
              </a:buClr>
              <a:buSzPts val="2200"/>
              <a:buChar char="–"/>
              <a:defRPr sz="2200">
                <a:latin typeface="Times New Roman" panose="02020503050405090304"/>
                <a:ea typeface="Times New Roman" panose="02020503050405090304"/>
                <a:cs typeface="Times New Roman" panose="02020503050405090304"/>
                <a:sym typeface="Times New Roman" panose="02020503050405090304"/>
              </a:defRPr>
            </a:lvl4pPr>
            <a:lvl5pPr marL="2286000" lvl="4" indent="-368300" algn="l">
              <a:lnSpc>
                <a:spcPct val="100000"/>
              </a:lnSpc>
              <a:spcBef>
                <a:spcPts val="440"/>
              </a:spcBef>
              <a:spcAft>
                <a:spcPts val="0"/>
              </a:spcAft>
              <a:buClr>
                <a:schemeClr val="dk1"/>
              </a:buClr>
              <a:buSzPts val="2200"/>
              <a:buChar char="»"/>
              <a:defRPr sz="2200">
                <a:latin typeface="Times New Roman" panose="02020503050405090304"/>
                <a:ea typeface="Times New Roman" panose="02020503050405090304"/>
                <a:cs typeface="Times New Roman" panose="02020503050405090304"/>
                <a:sym typeface="Times New Roman" panose="02020503050405090304"/>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p:txBody>
      </p:sp>
      <p:sp>
        <p:nvSpPr>
          <p:cNvPr id="37" name="Google Shape;37;p46"/>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6"/>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6"/>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1pPr>
            <a:lvl2pPr marL="0" marR="0" lvl="1"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2pPr>
            <a:lvl3pPr marL="0" marR="0" lvl="2"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3pPr>
            <a:lvl4pPr marL="0" marR="0" lvl="3"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4pPr>
            <a:lvl5pPr marL="0" marR="0" lvl="4"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5pPr>
            <a:lvl6pPr marL="0" marR="0" lvl="5"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6pPr>
            <a:lvl7pPr marL="0" marR="0" lvl="6"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7pPr>
            <a:lvl8pPr marL="0" marR="0" lvl="7"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8pPr>
            <a:lvl9pPr marL="0" marR="0" lvl="8"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advTm="4000">
    <p:cu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40" name="Shape 40"/>
        <p:cNvGrpSpPr/>
        <p:nvPr/>
      </p:nvGrpSpPr>
      <p:grpSpPr>
        <a:xfrm>
          <a:off x="0" y="0"/>
          <a:ext cx="0" cy="0"/>
          <a:chOff x="0" y="0"/>
          <a:chExt cx="0" cy="0"/>
        </a:xfrm>
      </p:grpSpPr>
      <p:sp>
        <p:nvSpPr>
          <p:cNvPr id="41" name="Google Shape;41;p47"/>
          <p:cNvSpPr txBox="1"/>
          <p:nvPr>
            <p:ph type="ctrTitle"/>
          </p:nvPr>
        </p:nvSpPr>
        <p:spPr>
          <a:xfrm>
            <a:off x="0" y="1"/>
            <a:ext cx="5486400"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200" b="1">
                <a:latin typeface="Times New Roman" panose="02020503050405090304"/>
                <a:ea typeface="Times New Roman" panose="02020503050405090304"/>
                <a:cs typeface="Times New Roman" panose="02020503050405090304"/>
                <a:sym typeface="Times New Roman" panose="02020503050405090304"/>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47"/>
          <p:cNvSpPr txBox="1"/>
          <p:nvPr>
            <p:ph type="subTitle" idx="1"/>
          </p:nvPr>
        </p:nvSpPr>
        <p:spPr>
          <a:xfrm>
            <a:off x="533400" y="1371600"/>
            <a:ext cx="8153400" cy="47244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43" name="Google Shape;43;p47"/>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47"/>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47"/>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1pPr>
            <a:lvl2pPr marL="0" marR="0" lvl="1"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2pPr>
            <a:lvl3pPr marL="0" marR="0" lvl="2"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3pPr>
            <a:lvl4pPr marL="0" marR="0" lvl="3"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4pPr>
            <a:lvl5pPr marL="0" marR="0" lvl="4"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5pPr>
            <a:lvl6pPr marL="0" marR="0" lvl="5"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6pPr>
            <a:lvl7pPr marL="0" marR="0" lvl="6"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7pPr>
            <a:lvl8pPr marL="0" marR="0" lvl="7"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8pPr>
            <a:lvl9pPr marL="0" marR="0" lvl="8" indent="0" algn="r">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transition advTm="4000">
    <p:cut/>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2.jpeg"/><Relationship Id="rId4" Type="http://schemas.openxmlformats.org/officeDocument/2006/relationships/image" Target="../media/image1.pn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9" name="Shape 9"/>
        <p:cNvGrpSpPr/>
        <p:nvPr/>
      </p:nvGrpSpPr>
      <p:grpSpPr>
        <a:xfrm>
          <a:off x="0" y="0"/>
          <a:ext cx="0" cy="0"/>
          <a:chOff x="0" y="0"/>
          <a:chExt cx="0" cy="0"/>
        </a:xfrm>
      </p:grpSpPr>
      <p:sp>
        <p:nvSpPr>
          <p:cNvPr id="10" name="Google Shape;10;p44"/>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panose="020B0604020202090204"/>
              <a:buNone/>
              <a:defRPr sz="3000" b="0" i="0" u="none" strike="noStrike" cap="none">
                <a:solidFill>
                  <a:schemeClr val="dk1"/>
                </a:solidFill>
                <a:latin typeface="Calibri"/>
                <a:ea typeface="Calibri"/>
                <a:cs typeface="Calibri"/>
                <a:sym typeface="Calibri"/>
              </a:defRPr>
            </a:lvl9pPr>
          </a:lstStyle>
          <a:p/>
        </p:txBody>
      </p:sp>
      <p:sp>
        <p:nvSpPr>
          <p:cNvPr id="11" name="Google Shape;11;p44"/>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panose="020B0604020202090204"/>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panose="020B0604020202090204"/>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panose="020B0604020202090204"/>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panose="020B0604020202090204"/>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panose="020B0604020202090204"/>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panose="020B0604020202090204"/>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panose="020B0604020202090204"/>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panose="020B0604020202090204"/>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panose="020B0604020202090204"/>
              <a:buChar char="•"/>
              <a:defRPr sz="2000" b="0" i="0" u="none" strike="noStrike" cap="none">
                <a:solidFill>
                  <a:schemeClr val="dk1"/>
                </a:solidFill>
                <a:latin typeface="Calibri"/>
                <a:ea typeface="Calibri"/>
                <a:cs typeface="Calibri"/>
                <a:sym typeface="Calibri"/>
              </a:defRPr>
            </a:lvl9pPr>
          </a:lstStyle>
          <a:p/>
        </p:txBody>
      </p:sp>
      <p:sp>
        <p:nvSpPr>
          <p:cNvPr id="12" name="Google Shape;12;p44"/>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1pPr>
            <a:lvl2pPr marR="0" lvl="1"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9pPr>
          </a:lstStyle>
          <a:p/>
        </p:txBody>
      </p:sp>
      <p:sp>
        <p:nvSpPr>
          <p:cNvPr id="13" name="Google Shape;13;p44"/>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1pPr>
            <a:lvl2pPr marR="0" lvl="1"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panose="020B0604020202090204"/>
              <a:buNone/>
              <a:defRPr sz="1800" b="0" i="0" u="none" strike="noStrike" cap="none">
                <a:solidFill>
                  <a:schemeClr val="dk1"/>
                </a:solidFill>
                <a:latin typeface="Calibri"/>
                <a:ea typeface="Calibri"/>
                <a:cs typeface="Calibri"/>
                <a:sym typeface="Calibri"/>
              </a:defRPr>
            </a:lvl9pPr>
          </a:lstStyle>
          <a:p/>
        </p:txBody>
      </p:sp>
      <p:sp>
        <p:nvSpPr>
          <p:cNvPr id="14" name="Google Shape;14;p44"/>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1pPr>
            <a:lvl2pPr marL="0" marR="0" lvl="1"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2pPr>
            <a:lvl3pPr marL="0" marR="0" lvl="2"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3pPr>
            <a:lvl4pPr marL="0" marR="0" lvl="3"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4pPr>
            <a:lvl5pPr marL="0" marR="0" lvl="4"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5pPr>
            <a:lvl6pPr marL="0" marR="0" lvl="5"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6pPr>
            <a:lvl7pPr marL="0" marR="0" lvl="6"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7pPr>
            <a:lvl8pPr marL="0" marR="0" lvl="7"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8pPr>
            <a:lvl9pPr marL="0" marR="0" lvl="8" indent="0" algn="r" rtl="0">
              <a:lnSpc>
                <a:spcPct val="100000"/>
              </a:lnSpc>
              <a:spcBef>
                <a:spcPts val="0"/>
              </a:spcBef>
              <a:spcAft>
                <a:spcPts val="0"/>
              </a:spcAft>
              <a:buClr>
                <a:srgbClr val="000000"/>
              </a:buClr>
              <a:buSzPts val="1200"/>
              <a:buFont typeface="Arial" panose="020B0604020202090204"/>
              <a:buNone/>
              <a:defRPr sz="1200" b="1" i="0" u="none" strike="noStrike" cap="none">
                <a:solidFill>
                  <a:srgbClr val="0070C0"/>
                </a:solidFill>
                <a:latin typeface="Times New Roman" panose="02020503050405090304"/>
                <a:ea typeface="Times New Roman" panose="02020503050405090304"/>
                <a:cs typeface="Times New Roman" panose="02020503050405090304"/>
                <a:sym typeface="Times New Roman" panose="02020503050405090304"/>
              </a:defRPr>
            </a:lvl9pPr>
          </a:lstStyle>
          <a:p>
            <a:pPr marL="0" lvl="0" indent="0" algn="r" rtl="0">
              <a:spcBef>
                <a:spcPts val="0"/>
              </a:spcBef>
              <a:spcAft>
                <a:spcPts val="0"/>
              </a:spcAft>
              <a:buNone/>
            </a:pPr>
            <a:fld id="{00000000-1234-1234-1234-123412341234}" type="slidenum">
              <a:rPr lang="en-US"/>
            </a:fld>
            <a:endParaRPr lang="en-US"/>
          </a:p>
        </p:txBody>
      </p:sp>
      <p:sp>
        <p:nvSpPr>
          <p:cNvPr id="15" name="Google Shape;15;p44"/>
          <p:cNvSpPr/>
          <p:nvPr/>
        </p:nvSpPr>
        <p:spPr>
          <a:xfrm>
            <a:off x="0" y="0"/>
            <a:ext cx="9144000" cy="838200"/>
          </a:xfrm>
          <a:prstGeom prst="rect">
            <a:avLst/>
          </a:prstGeom>
          <a:solidFill>
            <a:srgbClr val="FF33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dk1"/>
              </a:solidFill>
              <a:latin typeface="Calibri"/>
              <a:ea typeface="Calibri"/>
              <a:cs typeface="Calibri"/>
              <a:sym typeface="Calibri"/>
            </a:endParaRPr>
          </a:p>
        </p:txBody>
      </p:sp>
      <p:sp>
        <p:nvSpPr>
          <p:cNvPr id="16" name="Google Shape;16;p44"/>
          <p:cNvSpPr/>
          <p:nvPr/>
        </p:nvSpPr>
        <p:spPr>
          <a:xfrm rot="10800000" flipH="1">
            <a:off x="0" y="6705600"/>
            <a:ext cx="9144000" cy="198116"/>
          </a:xfrm>
          <a:prstGeom prst="rect">
            <a:avLst/>
          </a:prstGeom>
          <a:solidFill>
            <a:srgbClr val="FF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dk1"/>
              </a:solidFill>
              <a:latin typeface="Calibri"/>
              <a:ea typeface="Calibri"/>
              <a:cs typeface="Calibri"/>
              <a:sym typeface="Calibri"/>
            </a:endParaRPr>
          </a:p>
        </p:txBody>
      </p:sp>
      <p:pic>
        <p:nvPicPr>
          <p:cNvPr id="17" name="Google Shape;17;p44" descr="LOGO.gif"/>
          <p:cNvPicPr preferRelativeResize="0"/>
          <p:nvPr/>
        </p:nvPicPr>
        <p:blipFill rotWithShape="1">
          <a:blip r:embed="rId4"/>
          <a:srcRect b="10713"/>
          <a:stretch>
            <a:fillRect/>
          </a:stretch>
        </p:blipFill>
        <p:spPr>
          <a:xfrm>
            <a:off x="6553200" y="228600"/>
            <a:ext cx="2057400" cy="635000"/>
          </a:xfrm>
          <a:prstGeom prst="rect">
            <a:avLst/>
          </a:prstGeom>
          <a:noFill/>
          <a:ln>
            <a:noFill/>
          </a:ln>
        </p:spPr>
      </p:pic>
      <p:pic>
        <p:nvPicPr>
          <p:cNvPr id="18" name="Google Shape;18;p44" descr="LOGO.gif"/>
          <p:cNvPicPr preferRelativeResize="0"/>
          <p:nvPr/>
        </p:nvPicPr>
        <p:blipFill rotWithShape="1">
          <a:blip r:embed="rId4"/>
          <a:srcRect b="10713"/>
          <a:stretch>
            <a:fillRect/>
          </a:stretch>
        </p:blipFill>
        <p:spPr>
          <a:xfrm>
            <a:off x="6553200" y="228600"/>
            <a:ext cx="2057400" cy="635000"/>
          </a:xfrm>
          <a:prstGeom prst="rect">
            <a:avLst/>
          </a:prstGeom>
          <a:noFill/>
          <a:ln>
            <a:noFill/>
          </a:ln>
        </p:spPr>
      </p:pic>
      <p:grpSp>
        <p:nvGrpSpPr>
          <p:cNvPr id="19" name="Google Shape;19;p44"/>
          <p:cNvGrpSpPr/>
          <p:nvPr/>
        </p:nvGrpSpPr>
        <p:grpSpPr>
          <a:xfrm>
            <a:off x="6146800" y="0"/>
            <a:ext cx="2997200" cy="876300"/>
            <a:chOff x="6096000" y="3924300"/>
            <a:chExt cx="2997200" cy="876300"/>
          </a:xfrm>
        </p:grpSpPr>
        <p:sp>
          <p:nvSpPr>
            <p:cNvPr id="20" name="Google Shape;20;p44"/>
            <p:cNvSpPr/>
            <p:nvPr/>
          </p:nvSpPr>
          <p:spPr>
            <a:xfrm>
              <a:off x="6096000" y="3924300"/>
              <a:ext cx="2997200" cy="838200"/>
            </a:xfrm>
            <a:prstGeom prst="rect">
              <a:avLst/>
            </a:prstGeom>
            <a:solidFill>
              <a:srgbClr val="FF33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dk1"/>
                </a:solidFill>
                <a:latin typeface="Calibri"/>
                <a:ea typeface="Calibri"/>
                <a:cs typeface="Calibri"/>
                <a:sym typeface="Calibri"/>
              </a:endParaRPr>
            </a:p>
          </p:txBody>
        </p:sp>
        <p:pic>
          <p:nvPicPr>
            <p:cNvPr id="21" name="Google Shape;21;p44" descr="LOGO.gif"/>
            <p:cNvPicPr preferRelativeResize="0"/>
            <p:nvPr/>
          </p:nvPicPr>
          <p:blipFill rotWithShape="1">
            <a:blip r:embed="rId4"/>
            <a:srcRect b="10713"/>
            <a:stretch>
              <a:fillRect/>
            </a:stretch>
          </p:blipFill>
          <p:spPr>
            <a:xfrm>
              <a:off x="6502400" y="4152900"/>
              <a:ext cx="2057400" cy="635000"/>
            </a:xfrm>
            <a:prstGeom prst="rect">
              <a:avLst/>
            </a:prstGeom>
            <a:noFill/>
            <a:ln>
              <a:noFill/>
            </a:ln>
          </p:spPr>
        </p:pic>
        <p:sp>
          <p:nvSpPr>
            <p:cNvPr id="22" name="Google Shape;22;p44"/>
            <p:cNvSpPr/>
            <p:nvPr/>
          </p:nvSpPr>
          <p:spPr>
            <a:xfrm>
              <a:off x="6477000" y="4114800"/>
              <a:ext cx="2076450" cy="6858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90204"/>
                <a:buNone/>
              </a:pPr>
              <a:endParaRPr sz="1800" b="0" i="0" u="none" strike="noStrike" cap="none">
                <a:solidFill>
                  <a:schemeClr val="lt1"/>
                </a:solidFill>
                <a:latin typeface="Calibri"/>
                <a:ea typeface="Calibri"/>
                <a:cs typeface="Calibri"/>
                <a:sym typeface="Calibri"/>
              </a:endParaRPr>
            </a:p>
          </p:txBody>
        </p:sp>
      </p:grpSp>
      <p:pic>
        <p:nvPicPr>
          <p:cNvPr id="23" name="Google Shape;23;p44" descr="logo.jpg"/>
          <p:cNvPicPr preferRelativeResize="0"/>
          <p:nvPr/>
        </p:nvPicPr>
        <p:blipFill rotWithShape="1">
          <a:blip r:embed="rId5"/>
          <a:srcRect/>
          <a:stretch>
            <a:fillRect/>
          </a:stretch>
        </p:blipFill>
        <p:spPr>
          <a:xfrm>
            <a:off x="6553200" y="228600"/>
            <a:ext cx="1920875" cy="6096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transition advTm="4000">
    <p:cut/>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spc="0">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webp"/></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https://example.com/products?category=mobile&amp;brand=apple" TargetMode="External"/><Relationship Id="rId1" Type="http://schemas.openxmlformats.org/officeDocument/2006/relationships/hyperlink" Target="https://example.com/search?q=computer"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49" name="Shape 49"/>
        <p:cNvGrpSpPr/>
        <p:nvPr/>
      </p:nvGrpSpPr>
      <p:grpSpPr>
        <a:xfrm>
          <a:off x="0" y="0"/>
          <a:ext cx="0" cy="0"/>
          <a:chOff x="0" y="0"/>
          <a:chExt cx="0" cy="0"/>
        </a:xfrm>
      </p:grpSpPr>
      <p:sp>
        <p:nvSpPr>
          <p:cNvPr id="50" name="Google Shape;50;p1"/>
          <p:cNvSpPr txBox="1"/>
          <p:nvPr/>
        </p:nvSpPr>
        <p:spPr>
          <a:xfrm>
            <a:off x="1793034" y="2132856"/>
            <a:ext cx="5793600" cy="892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panose="020B0604020202090204"/>
              <a:buNone/>
            </a:pPr>
            <a:r>
              <a:rPr lang="en-US" sz="3200" b="1" i="0" u="none" strike="noStrike" cap="none">
                <a:solidFill>
                  <a:schemeClr val="dk1"/>
                </a:solidFill>
                <a:latin typeface="Times New Roman" panose="02020503050405090304"/>
                <a:ea typeface="Times New Roman" panose="02020503050405090304"/>
                <a:cs typeface="Times New Roman" panose="02020503050405090304"/>
                <a:sym typeface="Times New Roman" panose="02020503050405090304"/>
              </a:rPr>
              <a:t>IWT</a:t>
            </a:r>
            <a:endParaRPr sz="3200" b="1" i="0" u="none" strike="noStrike" cap="none">
              <a:solidFill>
                <a:schemeClr val="dk1"/>
              </a:solidFill>
              <a:latin typeface="Times New Roman" panose="02020503050405090304"/>
              <a:ea typeface="Times New Roman" panose="02020503050405090304"/>
              <a:cs typeface="Times New Roman" panose="02020503050405090304"/>
              <a:sym typeface="Times New Roman" panose="02020503050405090304"/>
            </a:endParaRPr>
          </a:p>
          <a:p>
            <a:pPr marL="0" marR="0" lvl="0" indent="0" algn="ctr" rtl="0">
              <a:lnSpc>
                <a:spcPct val="100000"/>
              </a:lnSpc>
              <a:spcBef>
                <a:spcPts val="0"/>
              </a:spcBef>
              <a:spcAft>
                <a:spcPts val="0"/>
              </a:spcAft>
              <a:buClr>
                <a:srgbClr val="000000"/>
              </a:buClr>
              <a:buSzPts val="2000"/>
              <a:buFont typeface="Arial" panose="020B0604020202090204"/>
              <a:buNone/>
            </a:pPr>
            <a:r>
              <a:rPr lang="en-US" sz="2000" b="1" i="0" u="none" strike="noStrike" cap="none">
                <a:solidFill>
                  <a:schemeClr val="dk1"/>
                </a:solidFill>
                <a:latin typeface="Times New Roman" panose="02020503050405090304"/>
                <a:ea typeface="Times New Roman" panose="02020503050405090304"/>
                <a:cs typeface="Times New Roman" panose="02020503050405090304"/>
                <a:sym typeface="Times New Roman" panose="02020503050405090304"/>
              </a:rPr>
              <a:t>(26CSE010</a:t>
            </a:r>
            <a:r>
              <a:rPr lang="en-US" sz="2000" b="1">
                <a:solidFill>
                  <a:schemeClr val="dk1"/>
                </a:solidFill>
                <a:latin typeface="Times New Roman" panose="02020503050405090304"/>
                <a:ea typeface="Times New Roman" panose="02020503050405090304"/>
                <a:cs typeface="Times New Roman" panose="02020503050405090304"/>
                <a:sym typeface="Times New Roman" panose="02020503050405090304"/>
              </a:rPr>
              <a:t>6</a:t>
            </a:r>
            <a:r>
              <a:rPr lang="en-US" sz="2000" b="1" i="0" u="none" strike="noStrike" cap="none">
                <a:solidFill>
                  <a:schemeClr val="dk1"/>
                </a:solidFill>
                <a:latin typeface="Times New Roman" panose="02020503050405090304"/>
                <a:ea typeface="Times New Roman" panose="02020503050405090304"/>
                <a:cs typeface="Times New Roman" panose="02020503050405090304"/>
                <a:sym typeface="Times New Roman" panose="02020503050405090304"/>
              </a:rPr>
              <a:t>)</a:t>
            </a:r>
            <a:endParaRPr sz="2000" b="1" i="0" u="none" strike="noStrike" cap="none">
              <a:solidFill>
                <a:schemeClr val="dk1"/>
              </a:solidFill>
              <a:latin typeface="Times New Roman" panose="02020503050405090304"/>
              <a:ea typeface="Times New Roman" panose="02020503050405090304"/>
              <a:cs typeface="Times New Roman" panose="02020503050405090304"/>
              <a:sym typeface="Times New Roman" panose="02020503050405090304"/>
            </a:endParaRPr>
          </a:p>
        </p:txBody>
      </p:sp>
      <p:sp>
        <p:nvSpPr>
          <p:cNvPr id="51" name="Google Shape;51;p1"/>
          <p:cNvSpPr txBox="1"/>
          <p:nvPr/>
        </p:nvSpPr>
        <p:spPr>
          <a:xfrm>
            <a:off x="1793034" y="4140370"/>
            <a:ext cx="5557800" cy="178244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panose="020B0604020202090204"/>
              <a:buNone/>
            </a:pPr>
            <a:r>
              <a:rPr lang="en-US"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rPr>
              <a:t>Dr. Kamal</a:t>
            </a:r>
            <a:endParaRPr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endParaRPr>
          </a:p>
          <a:p>
            <a:pPr marL="0" marR="0" lvl="0" indent="0" algn="ctr" rtl="0">
              <a:lnSpc>
                <a:spcPct val="100000"/>
              </a:lnSpc>
              <a:spcBef>
                <a:spcPts val="0"/>
              </a:spcBef>
              <a:spcAft>
                <a:spcPts val="0"/>
              </a:spcAft>
              <a:buClr>
                <a:srgbClr val="000000"/>
              </a:buClr>
              <a:buSzPts val="2200"/>
              <a:buFont typeface="Arial" panose="020B0604020202090204"/>
              <a:buNone/>
            </a:pPr>
            <a:endParaRPr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endParaRPr>
          </a:p>
          <a:p>
            <a:pPr marL="0" marR="0" lvl="0" indent="0" algn="ctr" rtl="0">
              <a:lnSpc>
                <a:spcPct val="100000"/>
              </a:lnSpc>
              <a:spcBef>
                <a:spcPts val="0"/>
              </a:spcBef>
              <a:spcAft>
                <a:spcPts val="0"/>
              </a:spcAft>
              <a:buClr>
                <a:srgbClr val="000000"/>
              </a:buClr>
              <a:buSzPts val="2000"/>
              <a:buFont typeface="Arial" panose="020B0604020202090204"/>
              <a:buNone/>
            </a:pPr>
            <a:r>
              <a:rPr lang="en-US"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rPr>
              <a:t>Chitkara University Institute of Engineering and Technology</a:t>
            </a:r>
            <a:endParaRPr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endParaRPr>
          </a:p>
          <a:p>
            <a:pPr marL="0" marR="0" lvl="0" indent="0" algn="ctr" rtl="0">
              <a:lnSpc>
                <a:spcPct val="100000"/>
              </a:lnSpc>
              <a:spcBef>
                <a:spcPts val="0"/>
              </a:spcBef>
              <a:spcAft>
                <a:spcPts val="0"/>
              </a:spcAft>
              <a:buClr>
                <a:srgbClr val="000000"/>
              </a:buClr>
              <a:buSzPts val="2000"/>
              <a:buFont typeface="Arial" panose="020B0604020202090204"/>
              <a:buNone/>
            </a:pPr>
            <a:r>
              <a:rPr lang="en-US"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rPr>
              <a:t>Chitkara University</a:t>
            </a:r>
            <a:endParaRPr sz="2200" b="1" i="0" u="none" strike="noStrike" cap="none">
              <a:solidFill>
                <a:srgbClr val="FF0000"/>
              </a:solidFill>
              <a:latin typeface="Times New Roman" panose="02020503050405090304"/>
              <a:ea typeface="Times New Roman" panose="02020503050405090304"/>
              <a:cs typeface="Times New Roman" panose="02020503050405090304"/>
              <a:sym typeface="Times New Roman" panose="02020503050405090304"/>
            </a:endParaRPr>
          </a:p>
        </p:txBody>
      </p:sp>
    </p:spTree>
  </p:cSld>
  <p:clrMapOvr>
    <a:masterClrMapping/>
  </p:clrMapOvr>
  <p:transition advTm="4000">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5" name="Shape 55"/>
        <p:cNvGrpSpPr/>
        <p:nvPr/>
      </p:nvGrpSpPr>
      <p:grpSpPr>
        <a:xfrm>
          <a:off x="0" y="0"/>
          <a:ext cx="0" cy="0"/>
          <a:chOff x="0" y="0"/>
          <a:chExt cx="0" cy="0"/>
        </a:xfrm>
      </p:grpSpPr>
      <p:sp>
        <p:nvSpPr>
          <p:cNvPr id="56" name="Google Shape;56;p2"/>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Learning Outcomes</a:t>
            </a:r>
            <a:endParaRPr lang="en-US"/>
          </a:p>
        </p:txBody>
      </p:sp>
      <p:sp>
        <p:nvSpPr>
          <p:cNvPr id="57" name="Google Shape;57;p2"/>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a:t>After this lecture, students will be able to:</a:t>
            </a:r>
            <a:endParaRPr lang="en-US"/>
          </a:p>
          <a:p>
            <a:pPr marL="88900" lvl="0" indent="0" algn="l" rtl="0">
              <a:lnSpc>
                <a:spcPct val="100000"/>
              </a:lnSpc>
              <a:spcBef>
                <a:spcPts val="440"/>
              </a:spcBef>
              <a:spcAft>
                <a:spcPts val="0"/>
              </a:spcAft>
              <a:buSzPts val="2200"/>
              <a:buNone/>
            </a:pPr>
          </a:p>
          <a:p>
            <a:pPr marL="457200" lvl="0" indent="-368300" algn="l" rtl="0">
              <a:lnSpc>
                <a:spcPct val="140000"/>
              </a:lnSpc>
              <a:spcBef>
                <a:spcPts val="440"/>
              </a:spcBef>
              <a:spcAft>
                <a:spcPts val="0"/>
              </a:spcAft>
              <a:buSzPts val="2200"/>
              <a:buChar char="•"/>
            </a:pPr>
            <a:r>
              <a:rPr lang="en-US"/>
              <a:t>Understand Web Technologies</a:t>
            </a:r>
            <a:endParaRPr lang="en-US"/>
          </a:p>
          <a:p>
            <a:pPr marL="457200" lvl="0" indent="-368300" algn="l" rtl="0">
              <a:lnSpc>
                <a:spcPct val="140000"/>
              </a:lnSpc>
              <a:spcBef>
                <a:spcPts val="440"/>
              </a:spcBef>
              <a:spcAft>
                <a:spcPts val="0"/>
              </a:spcAft>
              <a:buSzPts val="2200"/>
              <a:buChar char="•"/>
            </a:pPr>
            <a:r>
              <a:rPr lang="en-US"/>
              <a:t>Explain WWW evolution</a:t>
            </a:r>
            <a:endParaRPr lang="en-US"/>
          </a:p>
          <a:p>
            <a:pPr marL="457200" lvl="0" indent="-368300" algn="l" rtl="0">
              <a:lnSpc>
                <a:spcPct val="140000"/>
              </a:lnSpc>
              <a:spcBef>
                <a:spcPts val="440"/>
              </a:spcBef>
              <a:spcAft>
                <a:spcPts val="0"/>
              </a:spcAft>
              <a:buSzPts val="2200"/>
              <a:buChar char="•"/>
            </a:pPr>
            <a:r>
              <a:rPr lang="en-US"/>
              <a:t>Describe Internet Architecture</a:t>
            </a:r>
            <a:endParaRPr lang="en-US"/>
          </a:p>
          <a:p>
            <a:pPr marL="457200" lvl="0" indent="-368300" algn="l" rtl="0">
              <a:lnSpc>
                <a:spcPct val="140000"/>
              </a:lnSpc>
              <a:spcBef>
                <a:spcPts val="440"/>
              </a:spcBef>
              <a:spcAft>
                <a:spcPts val="0"/>
              </a:spcAft>
              <a:buSzPts val="2200"/>
              <a:buChar char="•"/>
            </a:pPr>
            <a:r>
              <a:rPr lang="en-US"/>
              <a:t>Differentiate Frontend &amp; Backend</a:t>
            </a:r>
            <a:endParaRPr lang="en-US"/>
          </a:p>
          <a:p>
            <a:pPr marL="457200" lvl="0" indent="-368300" algn="l" rtl="0">
              <a:lnSpc>
                <a:spcPct val="140000"/>
              </a:lnSpc>
              <a:spcBef>
                <a:spcPts val="440"/>
              </a:spcBef>
              <a:spcAft>
                <a:spcPts val="0"/>
              </a:spcAft>
              <a:buSzPts val="2200"/>
              <a:buChar char="•"/>
            </a:pPr>
            <a:r>
              <a:rPr lang="en-US"/>
              <a:t>Understand HTTP/HTTPS</a:t>
            </a:r>
            <a:endParaRPr lang="en-US"/>
          </a:p>
          <a:p>
            <a:pPr marL="457200" lvl="0" indent="-368300" algn="l" rtl="0">
              <a:lnSpc>
                <a:spcPct val="140000"/>
              </a:lnSpc>
              <a:spcBef>
                <a:spcPts val="440"/>
              </a:spcBef>
              <a:spcAft>
                <a:spcPts val="0"/>
              </a:spcAft>
              <a:buSzPts val="2200"/>
              <a:buChar char="•"/>
            </a:pPr>
            <a:r>
              <a:rPr lang="en-US"/>
              <a:t>Explain DNS, URL, Domain Names</a:t>
            </a:r>
            <a:endParaRPr lang="en-US"/>
          </a:p>
          <a:p>
            <a:pPr marL="457200" lvl="0" indent="-368300" algn="l" rtl="0">
              <a:lnSpc>
                <a:spcPct val="140000"/>
              </a:lnSpc>
              <a:spcBef>
                <a:spcPts val="440"/>
              </a:spcBef>
              <a:spcAft>
                <a:spcPts val="0"/>
              </a:spcAft>
              <a:buSzPts val="2200"/>
              <a:buChar char="•"/>
            </a:pPr>
            <a:r>
              <a:rPr lang="en-US"/>
              <a:t>Understand Web Hosting</a:t>
            </a:r>
            <a:endParaRPr lang="en-US"/>
          </a:p>
        </p:txBody>
      </p:sp>
    </p:spTree>
  </p:cSld>
  <p:clrMapOvr>
    <a:masterClrMapping/>
  </p:clrMapOvr>
  <p:transition advTm="4000">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1" name="Shape 61"/>
        <p:cNvGrpSpPr/>
        <p:nvPr/>
      </p:nvGrpSpPr>
      <p:grpSpPr>
        <a:xfrm>
          <a:off x="0" y="0"/>
          <a:ext cx="0" cy="0"/>
          <a:chOff x="0" y="0"/>
          <a:chExt cx="0" cy="0"/>
        </a:xfrm>
      </p:grpSpPr>
      <p:sp>
        <p:nvSpPr>
          <p:cNvPr id="62" name="Google Shape;62;p3"/>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is Web Technology?</a:t>
            </a:r>
            <a:endParaRPr lang="en-US"/>
          </a:p>
        </p:txBody>
      </p:sp>
      <p:sp>
        <p:nvSpPr>
          <p:cNvPr id="63" name="Google Shape;63;p3"/>
          <p:cNvSpPr txBox="1"/>
          <p:nvPr>
            <p:ph type="body" idx="1"/>
          </p:nvPr>
        </p:nvSpPr>
        <p:spPr>
          <a:xfrm>
            <a:off x="457200" y="741680"/>
            <a:ext cx="8229600" cy="5798185"/>
          </a:xfrm>
          <a:prstGeom prst="rect">
            <a:avLst/>
          </a:prstGeom>
          <a:noFill/>
          <a:ln>
            <a:noFill/>
          </a:ln>
        </p:spPr>
        <p:txBody>
          <a:bodyPr spcFirstLastPara="1" wrap="square" lIns="91425" tIns="45700" rIns="91425" bIns="45700" anchor="t" anchorCtr="0">
            <a:noAutofit/>
          </a:bodyPr>
          <a:lstStyle/>
          <a:p>
            <a:pPr marL="121920" lvl="0" indent="0" algn="l" rtl="0">
              <a:lnSpc>
                <a:spcPct val="130000"/>
              </a:lnSpc>
              <a:spcBef>
                <a:spcPts val="440"/>
              </a:spcBef>
              <a:spcAft>
                <a:spcPts val="0"/>
              </a:spcAft>
              <a:buSzPts val="2200"/>
              <a:buNone/>
            </a:pPr>
          </a:p>
          <a:p>
            <a:pPr marL="121920" lvl="0" indent="0" algn="l" rtl="0">
              <a:lnSpc>
                <a:spcPct val="130000"/>
              </a:lnSpc>
              <a:spcBef>
                <a:spcPts val="440"/>
              </a:spcBef>
              <a:spcAft>
                <a:spcPts val="0"/>
              </a:spcAft>
              <a:buSzPts val="2200"/>
              <a:buNone/>
            </a:pPr>
            <a:r>
              <a:rPr lang="en-US"/>
              <a:t>Web Technology refers to the collection of technologies, tools, programming languages, and protocols used to create, develop, and maintain websites and web applications that run over the Internet.</a:t>
            </a:r>
            <a:endParaRPr lang="en-US"/>
          </a:p>
          <a:p>
            <a:pPr marL="121920" lvl="0" indent="0" algn="l" rtl="0">
              <a:lnSpc>
                <a:spcPct val="130000"/>
              </a:lnSpc>
              <a:spcBef>
                <a:spcPts val="440"/>
              </a:spcBef>
              <a:spcAft>
                <a:spcPts val="0"/>
              </a:spcAft>
              <a:buSzPts val="2200"/>
              <a:buNone/>
            </a:pPr>
          </a:p>
          <a:p>
            <a:pPr marL="88900" lvl="0" indent="0" algn="l" rtl="0">
              <a:lnSpc>
                <a:spcPct val="130000"/>
              </a:lnSpc>
              <a:spcBef>
                <a:spcPts val="440"/>
              </a:spcBef>
              <a:spcAft>
                <a:spcPts val="0"/>
              </a:spcAft>
              <a:buSzPts val="2200"/>
              <a:buNone/>
            </a:pPr>
            <a:r>
              <a:rPr lang="en-US" b="1">
                <a:latin typeface="Times"/>
                <a:ea typeface="Times"/>
                <a:cs typeface="Times"/>
                <a:sym typeface="Times"/>
              </a:rPr>
              <a:t>Importance</a:t>
            </a:r>
            <a:endParaRPr b="1">
              <a:latin typeface="Times"/>
              <a:ea typeface="Times"/>
              <a:cs typeface="Times"/>
              <a:sym typeface="Times"/>
            </a:endParaRPr>
          </a:p>
          <a:p>
            <a:pPr marL="497205" lvl="0" indent="-408305" algn="l" rtl="0">
              <a:lnSpc>
                <a:spcPct val="130000"/>
              </a:lnSpc>
              <a:spcBef>
                <a:spcPts val="440"/>
              </a:spcBef>
              <a:spcAft>
                <a:spcPts val="0"/>
              </a:spcAft>
              <a:buSzPts val="2200"/>
              <a:buChar char="•"/>
            </a:pPr>
            <a:r>
              <a:rPr lang="en-US"/>
              <a:t>Enables worldwide access to information and services.</a:t>
            </a:r>
            <a:endParaRPr lang="en-US"/>
          </a:p>
          <a:p>
            <a:pPr marL="497205" lvl="0" indent="-408305" algn="l" rtl="0">
              <a:lnSpc>
                <a:spcPct val="130000"/>
              </a:lnSpc>
              <a:spcBef>
                <a:spcPts val="440"/>
              </a:spcBef>
              <a:spcAft>
                <a:spcPts val="0"/>
              </a:spcAft>
              <a:buSzPts val="2200"/>
              <a:buChar char="•"/>
            </a:pPr>
            <a:r>
              <a:rPr lang="en-US"/>
              <a:t>Supports online communication, learning, shopping, and banking.</a:t>
            </a:r>
            <a:endParaRPr lang="en-US"/>
          </a:p>
          <a:p>
            <a:pPr marL="497205" lvl="0" indent="-408305" algn="l" rtl="0">
              <a:lnSpc>
                <a:spcPct val="130000"/>
              </a:lnSpc>
              <a:spcBef>
                <a:spcPts val="440"/>
              </a:spcBef>
              <a:spcAft>
                <a:spcPts val="0"/>
              </a:spcAft>
              <a:buSzPts val="2200"/>
              <a:buChar char="•"/>
            </a:pPr>
            <a:r>
              <a:rPr lang="en-US"/>
              <a:t>Provides interactive and dynamic web applications.</a:t>
            </a:r>
            <a:endParaRPr lang="en-US"/>
          </a:p>
          <a:p>
            <a:pPr marL="536575" lvl="0" indent="-375285" algn="l" rtl="0">
              <a:lnSpc>
                <a:spcPct val="130000"/>
              </a:lnSpc>
              <a:spcBef>
                <a:spcPts val="440"/>
              </a:spcBef>
              <a:spcAft>
                <a:spcPts val="0"/>
              </a:spcAft>
              <a:buSzPts val="2200"/>
              <a:buChar char="•"/>
            </a:pPr>
            <a:r>
              <a:rPr lang="en-US"/>
              <a:t>Forms the foundation of modern digital businesses.</a:t>
            </a:r>
            <a:endParaRPr lang="en-US"/>
          </a:p>
          <a:p>
            <a:pPr marL="161290" lvl="0" indent="0" algn="l" rtl="0">
              <a:lnSpc>
                <a:spcPct val="130000"/>
              </a:lnSpc>
              <a:spcBef>
                <a:spcPts val="440"/>
              </a:spcBef>
              <a:spcAft>
                <a:spcPts val="0"/>
              </a:spcAft>
              <a:buSzPts val="2200"/>
              <a:buNone/>
            </a:pPr>
          </a:p>
        </p:txBody>
      </p:sp>
    </p:spTree>
  </p:cSld>
  <p:clrMapOvr>
    <a:masterClrMapping/>
  </p:clrMapOvr>
  <p:transition advTm="4000">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67" name="Shape 67"/>
        <p:cNvGrpSpPr/>
        <p:nvPr/>
      </p:nvGrpSpPr>
      <p:grpSpPr>
        <a:xfrm>
          <a:off x="0" y="0"/>
          <a:ext cx="0" cy="0"/>
          <a:chOff x="0" y="0"/>
          <a:chExt cx="0" cy="0"/>
        </a:xfrm>
      </p:grpSpPr>
      <p:sp>
        <p:nvSpPr>
          <p:cNvPr id="68" name="Google Shape;68;p4"/>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endParaRPr lang="en-US"/>
          </a:p>
        </p:txBody>
      </p:sp>
      <p:sp>
        <p:nvSpPr>
          <p:cNvPr id="69" name="Google Shape;69;p4"/>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161290" lvl="0" indent="0" algn="l" rtl="0">
              <a:lnSpc>
                <a:spcPct val="130000"/>
              </a:lnSpc>
              <a:spcBef>
                <a:spcPts val="440"/>
              </a:spcBef>
              <a:spcAft>
                <a:spcPts val="0"/>
              </a:spcAft>
              <a:buSzPts val="2200"/>
              <a:buNone/>
            </a:pPr>
            <a:r>
              <a:rPr lang="en-US" b="1">
                <a:latin typeface="Times"/>
                <a:ea typeface="Times"/>
                <a:cs typeface="Times"/>
                <a:sym typeface="Times"/>
              </a:rPr>
              <a:t>Characteristics</a:t>
            </a:r>
            <a:endParaRPr b="1">
              <a:latin typeface="Times"/>
              <a:ea typeface="Times"/>
              <a:cs typeface="Times"/>
              <a:sym typeface="Times"/>
            </a:endParaRPr>
          </a:p>
          <a:p>
            <a:pPr marL="536575" lvl="0" indent="-375285" algn="l" rtl="0">
              <a:lnSpc>
                <a:spcPct val="130000"/>
              </a:lnSpc>
              <a:spcBef>
                <a:spcPts val="440"/>
              </a:spcBef>
              <a:spcAft>
                <a:spcPts val="0"/>
              </a:spcAft>
              <a:buSzPts val="2200"/>
              <a:buChar char="•"/>
            </a:pPr>
            <a:r>
              <a:rPr lang="en-US"/>
              <a:t>Platform Independent: Works on Windows, macOS, Linux, Android, and iOS.</a:t>
            </a:r>
            <a:endParaRPr lang="en-US"/>
          </a:p>
          <a:p>
            <a:pPr marL="536575" lvl="0" indent="-375285" algn="l" rtl="0">
              <a:lnSpc>
                <a:spcPct val="130000"/>
              </a:lnSpc>
              <a:spcBef>
                <a:spcPts val="440"/>
              </a:spcBef>
              <a:spcAft>
                <a:spcPts val="0"/>
              </a:spcAft>
              <a:buSzPts val="2200"/>
              <a:buChar char="•"/>
            </a:pPr>
            <a:r>
              <a:rPr lang="en-US"/>
              <a:t>Client-Server Architecture: Browser (client) communicates with the web server.</a:t>
            </a:r>
            <a:endParaRPr lang="en-US"/>
          </a:p>
          <a:p>
            <a:pPr marL="536575" lvl="0" indent="-375285" algn="l" rtl="0">
              <a:lnSpc>
                <a:spcPct val="130000"/>
              </a:lnSpc>
              <a:spcBef>
                <a:spcPts val="440"/>
              </a:spcBef>
              <a:spcAft>
                <a:spcPts val="0"/>
              </a:spcAft>
              <a:buSzPts val="2200"/>
              <a:buChar char="•"/>
            </a:pPr>
            <a:r>
              <a:rPr lang="en-US"/>
              <a:t>Interactive: Supports multimedia, animations, and user interaction.</a:t>
            </a:r>
            <a:endParaRPr lang="en-US"/>
          </a:p>
          <a:p>
            <a:pPr marL="536575" lvl="0" indent="-375285" algn="l" rtl="0">
              <a:lnSpc>
                <a:spcPct val="130000"/>
              </a:lnSpc>
              <a:spcBef>
                <a:spcPts val="440"/>
              </a:spcBef>
              <a:spcAft>
                <a:spcPts val="0"/>
              </a:spcAft>
              <a:buSzPts val="2200"/>
              <a:buChar char="•"/>
            </a:pPr>
            <a:r>
              <a:rPr lang="en-US"/>
              <a:t>Scalable: Can handle a small website or millions of users.</a:t>
            </a:r>
            <a:endParaRPr lang="en-US"/>
          </a:p>
          <a:p>
            <a:pPr marL="536575" lvl="0" indent="-375285" algn="l" rtl="0">
              <a:lnSpc>
                <a:spcPct val="130000"/>
              </a:lnSpc>
              <a:spcBef>
                <a:spcPts val="440"/>
              </a:spcBef>
              <a:spcAft>
                <a:spcPts val="0"/>
              </a:spcAft>
              <a:buSzPts val="2200"/>
              <a:buChar char="•"/>
            </a:pPr>
            <a:r>
              <a:rPr lang="en-US"/>
              <a:t>Accessible: Available anytime and anywhere with an Internet connection.</a:t>
            </a:r>
            <a:endParaRPr lang="en-US"/>
          </a:p>
          <a:p>
            <a:pPr marL="457200" lvl="0" indent="-228600" algn="l" rtl="0">
              <a:lnSpc>
                <a:spcPct val="100000"/>
              </a:lnSpc>
              <a:spcBef>
                <a:spcPts val="440"/>
              </a:spcBef>
              <a:spcAft>
                <a:spcPts val="0"/>
              </a:spcAft>
              <a:buClr>
                <a:schemeClr val="dk1"/>
              </a:buClr>
              <a:buSzPts val="2200"/>
              <a:buNone/>
            </a:pPr>
          </a:p>
        </p:txBody>
      </p:sp>
    </p:spTree>
  </p:cSld>
  <p:clrMapOvr>
    <a:masterClrMapping/>
  </p:clrMapOvr>
  <p:transition advTm="4000">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73" name="Shape 73"/>
        <p:cNvGrpSpPr/>
        <p:nvPr/>
      </p:nvGrpSpPr>
      <p:grpSpPr>
        <a:xfrm>
          <a:off x="0" y="0"/>
          <a:ext cx="0" cy="0"/>
          <a:chOff x="0" y="0"/>
          <a:chExt cx="0" cy="0"/>
        </a:xfrm>
      </p:grpSpPr>
      <p:sp>
        <p:nvSpPr>
          <p:cNvPr id="74" name="Google Shape;74;p5"/>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endParaRPr lang="en-US"/>
          </a:p>
        </p:txBody>
      </p:sp>
      <p:sp>
        <p:nvSpPr>
          <p:cNvPr id="75" name="Google Shape;75;p5"/>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50000"/>
              </a:lnSpc>
              <a:spcBef>
                <a:spcPts val="440"/>
              </a:spcBef>
              <a:spcAft>
                <a:spcPts val="0"/>
              </a:spcAft>
              <a:buSzPts val="2200"/>
              <a:buNone/>
            </a:pPr>
            <a:r>
              <a:rPr lang="en-US" b="1">
                <a:latin typeface="Times"/>
                <a:ea typeface="Times"/>
                <a:cs typeface="Times"/>
                <a:sym typeface="Times"/>
              </a:rPr>
              <a:t>Applications</a:t>
            </a:r>
            <a:endParaRPr b="1">
              <a:latin typeface="Times"/>
              <a:ea typeface="Times"/>
              <a:cs typeface="Times"/>
              <a:sym typeface="Times"/>
            </a:endParaRPr>
          </a:p>
          <a:p>
            <a:pPr marL="88900" lvl="0" indent="0" algn="l" rtl="0">
              <a:lnSpc>
                <a:spcPct val="150000"/>
              </a:lnSpc>
              <a:spcBef>
                <a:spcPts val="440"/>
              </a:spcBef>
              <a:spcAft>
                <a:spcPts val="0"/>
              </a:spcAft>
              <a:buSzPts val="2200"/>
              <a:buNone/>
            </a:pPr>
            <a:endParaRPr b="1">
              <a:latin typeface="Times"/>
              <a:ea typeface="Times"/>
              <a:cs typeface="Times"/>
              <a:sym typeface="Times"/>
            </a:endParaRPr>
          </a:p>
          <a:p>
            <a:pPr marL="457200" lvl="0" indent="-368300" algn="l" rtl="0">
              <a:lnSpc>
                <a:spcPct val="150000"/>
              </a:lnSpc>
              <a:spcBef>
                <a:spcPts val="440"/>
              </a:spcBef>
              <a:spcAft>
                <a:spcPts val="0"/>
              </a:spcAft>
              <a:buSzPts val="2200"/>
              <a:buChar char="•"/>
            </a:pPr>
            <a:r>
              <a:rPr lang="en-US"/>
              <a:t>E-commerce websites (Amazon, Flipkart)</a:t>
            </a:r>
            <a:endParaRPr lang="en-US"/>
          </a:p>
          <a:p>
            <a:pPr marL="457200" lvl="0" indent="-368300" algn="l" rtl="0">
              <a:lnSpc>
                <a:spcPct val="150000"/>
              </a:lnSpc>
              <a:spcBef>
                <a:spcPts val="440"/>
              </a:spcBef>
              <a:spcAft>
                <a:spcPts val="0"/>
              </a:spcAft>
              <a:buSzPts val="2200"/>
              <a:buChar char="•"/>
            </a:pPr>
            <a:r>
              <a:rPr lang="en-US"/>
              <a:t>Social networking sites (Facebook, Instagram)</a:t>
            </a:r>
            <a:endParaRPr lang="en-US"/>
          </a:p>
          <a:p>
            <a:pPr marL="457200" lvl="0" indent="-368300" algn="l" rtl="0">
              <a:lnSpc>
                <a:spcPct val="150000"/>
              </a:lnSpc>
              <a:spcBef>
                <a:spcPts val="440"/>
              </a:spcBef>
              <a:spcAft>
                <a:spcPts val="0"/>
              </a:spcAft>
              <a:buSzPts val="2200"/>
              <a:buChar char="•"/>
            </a:pPr>
            <a:r>
              <a:rPr lang="en-US"/>
              <a:t>Online banking and digital payments</a:t>
            </a:r>
            <a:endParaRPr lang="en-US"/>
          </a:p>
          <a:p>
            <a:pPr marL="457200" lvl="0" indent="-368300" algn="l" rtl="0">
              <a:lnSpc>
                <a:spcPct val="150000"/>
              </a:lnSpc>
              <a:spcBef>
                <a:spcPts val="440"/>
              </a:spcBef>
              <a:spcAft>
                <a:spcPts val="0"/>
              </a:spcAft>
              <a:buSzPts val="2200"/>
              <a:buChar char="•"/>
            </a:pPr>
            <a:r>
              <a:rPr lang="en-US"/>
              <a:t>E-learning platforms (Coursera, NPTEL)</a:t>
            </a:r>
            <a:endParaRPr lang="en-US"/>
          </a:p>
          <a:p>
            <a:pPr marL="457200" lvl="0" indent="-368300" algn="l" rtl="0">
              <a:lnSpc>
                <a:spcPct val="150000"/>
              </a:lnSpc>
              <a:spcBef>
                <a:spcPts val="440"/>
              </a:spcBef>
              <a:spcAft>
                <a:spcPts val="0"/>
              </a:spcAft>
              <a:buSzPts val="2200"/>
              <a:buChar char="•"/>
            </a:pPr>
            <a:r>
              <a:rPr lang="en-US"/>
              <a:t>Video streaming services (YouTube, Netflix)</a:t>
            </a:r>
            <a:endParaRPr lang="en-US"/>
          </a:p>
          <a:p>
            <a:pPr marL="457200" lvl="0" indent="-368300" algn="l" rtl="0">
              <a:lnSpc>
                <a:spcPct val="150000"/>
              </a:lnSpc>
              <a:spcBef>
                <a:spcPts val="440"/>
              </a:spcBef>
              <a:spcAft>
                <a:spcPts val="0"/>
              </a:spcAft>
              <a:buSzPts val="2200"/>
              <a:buChar char="•"/>
            </a:pPr>
            <a:r>
              <a:rPr lang="en-US"/>
              <a:t>Cloud-based applications (Google Docs, Microsoft 365)</a:t>
            </a:r>
            <a:endParaRPr lang="en-US"/>
          </a:p>
        </p:txBody>
      </p:sp>
    </p:spTree>
  </p:cSld>
  <p:clrMapOvr>
    <a:masterClrMapping/>
  </p:clrMapOvr>
  <p:transition advTm="4000">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79" name="Shape 79"/>
        <p:cNvGrpSpPr/>
        <p:nvPr/>
      </p:nvGrpSpPr>
      <p:grpSpPr>
        <a:xfrm>
          <a:off x="0" y="0"/>
          <a:ext cx="0" cy="0"/>
          <a:chOff x="0" y="0"/>
          <a:chExt cx="0" cy="0"/>
        </a:xfrm>
      </p:grpSpPr>
      <p:sp>
        <p:nvSpPr>
          <p:cNvPr id="80" name="Google Shape;80;p6"/>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Evolution of the World Wide Web</a:t>
            </a:r>
            <a:endParaRPr lang="en-US"/>
          </a:p>
        </p:txBody>
      </p:sp>
      <p:graphicFrame>
        <p:nvGraphicFramePr>
          <p:cNvPr id="81" name="Google Shape;81;p6"/>
          <p:cNvGraphicFramePr/>
          <p:nvPr/>
        </p:nvGraphicFramePr>
        <p:xfrm>
          <a:off x="0" y="838200"/>
          <a:ext cx="9144650" cy="4707925"/>
        </p:xfrm>
        <a:graphic>
          <a:graphicData uri="http://schemas.openxmlformats.org/drawingml/2006/table">
            <a:tbl>
              <a:tblPr>
                <a:noFill/>
                <a:tableStyleId>{E2EC8A93-7905-4238-A073-557011CF7622}</a:tableStyleId>
              </a:tblPr>
              <a:tblGrid>
                <a:gridCol w="596900"/>
                <a:gridCol w="1253500"/>
                <a:gridCol w="7294250"/>
              </a:tblGrid>
              <a:tr h="177800">
                <a:tc>
                  <a:txBody>
                    <a:bodyPr/>
                    <a:lstStyle/>
                    <a:p>
                      <a:pPr marL="0" marR="0" lvl="0" indent="0" algn="ctr" rtl="0">
                        <a:lnSpc>
                          <a:spcPct val="100000"/>
                        </a:lnSpc>
                        <a:spcBef>
                          <a:spcPts val="0"/>
                        </a:spcBef>
                        <a:spcAft>
                          <a:spcPts val="0"/>
                        </a:spcAft>
                        <a:buNone/>
                      </a:pPr>
                      <a:r>
                        <a:rPr lang="en-US" sz="1400" b="1" i="0" u="none" strike="noStrike" cap="none">
                          <a:solidFill>
                            <a:srgbClr val="000000"/>
                          </a:solidFill>
                          <a:latin typeface="Arial" panose="020B0604020202090204"/>
                          <a:ea typeface="Arial" panose="020B0604020202090204"/>
                          <a:cs typeface="Arial" panose="020B0604020202090204"/>
                          <a:sym typeface="Arial" panose="020B0604020202090204"/>
                        </a:rPr>
                        <a:t>Year</a:t>
                      </a:r>
                      <a:endParaRPr sz="14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400" b="1" i="0" u="none" strike="noStrike" cap="none">
                          <a:solidFill>
                            <a:srgbClr val="000000"/>
                          </a:solidFill>
                          <a:latin typeface="Arial" panose="020B0604020202090204"/>
                          <a:ea typeface="Arial" panose="020B0604020202090204"/>
                          <a:cs typeface="Arial" panose="020B0604020202090204"/>
                          <a:sym typeface="Arial" panose="020B0604020202090204"/>
                        </a:rPr>
                        <a:t>Development</a:t>
                      </a:r>
                      <a:endParaRPr sz="14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400" b="1" i="0" u="none" strike="noStrike" cap="none">
                          <a:solidFill>
                            <a:srgbClr val="000000"/>
                          </a:solidFill>
                          <a:latin typeface="Arial" panose="020B0604020202090204"/>
                          <a:ea typeface="Arial" panose="020B0604020202090204"/>
                          <a:cs typeface="Arial" panose="020B0604020202090204"/>
                          <a:sym typeface="Arial" panose="020B0604020202090204"/>
                        </a:rPr>
                        <a:t>Explanation</a:t>
                      </a:r>
                      <a:endParaRPr sz="14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5518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1969</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ARPANET</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ARPANET (Advanced Research Projects Agency Network) was the first computer network developed by the U.S. Department of Defense. It became the foundation of the Internet.</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77280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1983</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TCP/IP</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TCP/IP (Transmission Control Protocol/Internet Protocol) became the standard communication protocol, allowing different computer networks to communicate with each other. This marked the beginning of the modern Internet.</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5518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1989</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WWW Proposed by Tim Berners-Lee</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Tim Berners-Lee proposed the World Wide Web (WWW) at CERN. He introduced the concepts of HTML, HTTP, and URLs, making it easier to access and share information over the Internet.</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4419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1991</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First Website</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The world's first website was launched by Tim Berners-Lee. It explained what the World Wide Web was and how people could create web pages.</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5518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1995</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Dynamic Websites</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Websites became interactive using technologies like PHP, ASP, JavaScript, and databases. Users could log in, search, and interact with websites instead of viewing only static pages.</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5518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2005</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Web 2.0</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Web 2.0 introduced user-generated content and social interaction. Popular examples include Facebook, YouTube, Wikipedia, and blogs, where users could create and share content.</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441950">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2010</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HTML5</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HTML5 was introduced with support for audio, video, graphics (Canvas), local storage, and responsive web design, reducing the need for plugins like Flash.</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666125">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2020</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Progressive Web Apps (PWAs)</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rgbClr val="000000"/>
                          </a:solidFill>
                        </a:rPr>
                        <a:t>PWAs combine the features of websites and mobile apps. They can work offline, load quickly, send push notifications, and be installed on devices without using an app store.</a:t>
                      </a:r>
                      <a:endParaRPr sz="16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bl>
          </a:graphicData>
        </a:graphic>
      </p:graphicFrame>
    </p:spTree>
  </p:cSld>
  <p:clrMapOvr>
    <a:masterClrMapping/>
  </p:clrMapOvr>
  <p:transition advTm="4000">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85" name="Shape 85"/>
        <p:cNvGrpSpPr/>
        <p:nvPr/>
      </p:nvGrpSpPr>
      <p:grpSpPr>
        <a:xfrm>
          <a:off x="0" y="0"/>
          <a:ext cx="0" cy="0"/>
          <a:chOff x="0" y="0"/>
          <a:chExt cx="0" cy="0"/>
        </a:xfrm>
      </p:grpSpPr>
      <p:sp>
        <p:nvSpPr>
          <p:cNvPr id="86" name="Google Shape;86;p7"/>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endParaRPr lang="en-US"/>
          </a:p>
        </p:txBody>
      </p:sp>
      <p:sp>
        <p:nvSpPr>
          <p:cNvPr id="87" name="Google Shape;87;p7"/>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p>
        </p:txBody>
      </p:sp>
      <p:pic>
        <p:nvPicPr>
          <p:cNvPr id="88" name="Google Shape;88;p7"/>
          <p:cNvPicPr preferRelativeResize="0"/>
          <p:nvPr/>
        </p:nvPicPr>
        <p:blipFill rotWithShape="1">
          <a:blip r:embed="rId1"/>
          <a:srcRect/>
          <a:stretch>
            <a:fillRect/>
          </a:stretch>
        </p:blipFill>
        <p:spPr>
          <a:xfrm>
            <a:off x="-635" y="838200"/>
            <a:ext cx="9144635" cy="5859780"/>
          </a:xfrm>
          <a:prstGeom prst="rect">
            <a:avLst/>
          </a:prstGeom>
          <a:noFill/>
          <a:ln>
            <a:noFill/>
          </a:ln>
        </p:spPr>
      </p:pic>
    </p:spTree>
  </p:cSld>
  <p:clrMapOvr>
    <a:masterClrMapping/>
  </p:clrMapOvr>
  <p:transition advTm="4000">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98" name="Shape 98"/>
        <p:cNvGrpSpPr/>
        <p:nvPr/>
      </p:nvGrpSpPr>
      <p:grpSpPr>
        <a:xfrm>
          <a:off x="0" y="0"/>
          <a:ext cx="0" cy="0"/>
          <a:chOff x="0" y="0"/>
          <a:chExt cx="0" cy="0"/>
        </a:xfrm>
      </p:grpSpPr>
      <p:sp>
        <p:nvSpPr>
          <p:cNvPr id="99" name="Google Shape;99;p9"/>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is Internet Architecture?</a:t>
            </a:r>
            <a:endParaRPr lang="en-US"/>
          </a:p>
        </p:txBody>
      </p:sp>
      <p:sp>
        <p:nvSpPr>
          <p:cNvPr id="100" name="Google Shape;100;p9"/>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a:t>Internet architecture refers to the overall design and structure of the Internet.</a:t>
            </a:r>
            <a:endParaRPr lang="en-US"/>
          </a:p>
          <a:p>
            <a:pPr marL="457200" lvl="0" indent="-368300" algn="l" rtl="0">
              <a:lnSpc>
                <a:spcPct val="100000"/>
              </a:lnSpc>
              <a:spcBef>
                <a:spcPts val="440"/>
              </a:spcBef>
              <a:spcAft>
                <a:spcPts val="0"/>
              </a:spcAft>
              <a:buClr>
                <a:schemeClr val="dk1"/>
              </a:buClr>
              <a:buSzPts val="2200"/>
              <a:buChar char="•"/>
            </a:pPr>
            <a:r>
              <a:rPr lang="en-US"/>
              <a:t>The term Internet comes from Inter-Networking, which means connecting multiple independent networks.</a:t>
            </a:r>
            <a:endParaRPr lang="en-US"/>
          </a:p>
          <a:p>
            <a:pPr marL="457200" lvl="0" indent="-368300" algn="l" rtl="0">
              <a:lnSpc>
                <a:spcPct val="100000"/>
              </a:lnSpc>
              <a:spcBef>
                <a:spcPts val="440"/>
              </a:spcBef>
              <a:spcAft>
                <a:spcPts val="0"/>
              </a:spcAft>
              <a:buClr>
                <a:schemeClr val="dk1"/>
              </a:buClr>
              <a:buSzPts val="2200"/>
              <a:buChar char="•"/>
            </a:pPr>
            <a:r>
              <a:rPr lang="en-US"/>
              <a:t>It is based on the TCP/IP (Transmission Control Protocol/Internet Protocol) protocol suite.</a:t>
            </a:r>
            <a:endParaRPr lang="en-US"/>
          </a:p>
          <a:p>
            <a:pPr marL="457200" lvl="0" indent="-368300" algn="l" rtl="0">
              <a:lnSpc>
                <a:spcPct val="100000"/>
              </a:lnSpc>
              <a:spcBef>
                <a:spcPts val="440"/>
              </a:spcBef>
              <a:spcAft>
                <a:spcPts val="0"/>
              </a:spcAft>
              <a:buClr>
                <a:schemeClr val="dk1"/>
              </a:buClr>
              <a:buSzPts val="2200"/>
              <a:buChar char="•"/>
            </a:pPr>
            <a:r>
              <a:rPr lang="en-US"/>
              <a:t>TCP/IP provides a standard set of communication rules that enable different types of networks to communicate with each other.</a:t>
            </a:r>
            <a:endParaRPr lang="en-US"/>
          </a:p>
          <a:p>
            <a:pPr marL="457200" lvl="0" indent="-368300" algn="l" rtl="0">
              <a:lnSpc>
                <a:spcPct val="100000"/>
              </a:lnSpc>
              <a:spcBef>
                <a:spcPts val="440"/>
              </a:spcBef>
              <a:spcAft>
                <a:spcPts val="0"/>
              </a:spcAft>
              <a:buClr>
                <a:schemeClr val="dk1"/>
              </a:buClr>
              <a:buSzPts val="2200"/>
              <a:buChar char="•"/>
            </a:pPr>
            <a:r>
              <a:rPr lang="en-US"/>
              <a:t>This architecture allows networks with different hardware, software, and technical designs to exchange data seamlessly.</a:t>
            </a:r>
            <a:endParaRPr lang="en-US"/>
          </a:p>
          <a:p>
            <a:pPr marL="457200" lvl="0" indent="-368300" algn="l" rtl="0">
              <a:lnSpc>
                <a:spcPct val="100000"/>
              </a:lnSpc>
              <a:spcBef>
                <a:spcPts val="440"/>
              </a:spcBef>
              <a:spcAft>
                <a:spcPts val="0"/>
              </a:spcAft>
              <a:buClr>
                <a:schemeClr val="dk1"/>
              </a:buClr>
              <a:buSzPts val="2200"/>
              <a:buChar char="•"/>
            </a:pPr>
            <a:r>
              <a:rPr lang="en-US"/>
              <a:t>It ensures reliable, scalable, and universal communication across the Internet.</a:t>
            </a:r>
            <a:endParaRPr lang="en-US"/>
          </a:p>
        </p:txBody>
      </p:sp>
    </p:spTree>
  </p:cSld>
  <p:clrMapOvr>
    <a:masterClrMapping/>
  </p:clrMapOvr>
  <p:transition advTm="4000">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04" name="Shape 104"/>
        <p:cNvGrpSpPr/>
        <p:nvPr/>
      </p:nvGrpSpPr>
      <p:grpSpPr>
        <a:xfrm>
          <a:off x="0" y="0"/>
          <a:ext cx="0" cy="0"/>
          <a:chOff x="0" y="0"/>
          <a:chExt cx="0" cy="0"/>
        </a:xfrm>
      </p:grpSpPr>
      <p:sp>
        <p:nvSpPr>
          <p:cNvPr id="105" name="Google Shape;105;p10"/>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endParaRPr lang="en-US"/>
          </a:p>
        </p:txBody>
      </p:sp>
      <p:pic>
        <p:nvPicPr>
          <p:cNvPr id="106" name="Google Shape;106;p10" descr="ChatGPT Image Aug 4, 2026 at 10_03_58 AM"/>
          <p:cNvPicPr preferRelativeResize="0"/>
          <p:nvPr/>
        </p:nvPicPr>
        <p:blipFill rotWithShape="1">
          <a:blip r:embed="rId1"/>
          <a:srcRect/>
          <a:stretch>
            <a:fillRect/>
          </a:stretch>
        </p:blipFill>
        <p:spPr>
          <a:xfrm>
            <a:off x="163830" y="838200"/>
            <a:ext cx="8243570" cy="5855970"/>
          </a:xfrm>
          <a:prstGeom prst="rect">
            <a:avLst/>
          </a:prstGeom>
          <a:noFill/>
          <a:ln>
            <a:noFill/>
          </a:ln>
        </p:spPr>
      </p:pic>
    </p:spTree>
  </p:cSld>
  <p:clrMapOvr>
    <a:masterClrMapping/>
  </p:clrMapOvr>
  <p:transition advTm="4000">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t>Cont..</a:t>
            </a:r>
            <a:endParaRPr lang="en-US"/>
          </a:p>
        </p:txBody>
      </p:sp>
      <p:sp>
        <p:nvSpPr>
          <p:cNvPr id="3" name="Text Placeholder 2"/>
          <p:cNvSpPr/>
          <p:nvPr>
            <p:ph type="body" idx="1"/>
          </p:nvPr>
        </p:nvSpPr>
        <p:spPr>
          <a:xfrm>
            <a:off x="457200" y="1371600"/>
            <a:ext cx="8229600" cy="5071110"/>
          </a:xfrm>
        </p:spPr>
        <p:txBody>
          <a:bodyPr/>
          <a:p>
            <a:pPr marL="1460500" lvl="3" indent="457200">
              <a:buNone/>
            </a:pPr>
            <a:r>
              <a:rPr lang="en-US" altLang="en-US" sz="1800"/>
              <a:t>You: “Show my result.”</a:t>
            </a:r>
            <a:endParaRPr lang="en-US" altLang="en-US" sz="1800"/>
          </a:p>
          <a:p>
            <a:pPr marL="2374900" lvl="5" indent="457200">
              <a:buNone/>
            </a:pPr>
            <a:r>
              <a:rPr lang="en-US" altLang="en-US" sz="1800"/>
              <a:t>↓</a:t>
            </a:r>
            <a:endParaRPr lang="en-US" altLang="en-US" sz="1800"/>
          </a:p>
          <a:p>
            <a:pPr marL="1460500" lvl="3" indent="457200">
              <a:buNone/>
            </a:pPr>
            <a:r>
              <a:rPr lang="en-US" altLang="en-US" sz="1800"/>
              <a:t>Browser: Sends request</a:t>
            </a:r>
            <a:endParaRPr lang="en-US" altLang="en-US" sz="1800"/>
          </a:p>
          <a:p>
            <a:pPr marL="2374900" lvl="5" indent="457200">
              <a:buNone/>
            </a:pPr>
            <a:r>
              <a:rPr lang="en-US" altLang="en-US" sz="1800"/>
              <a:t>↓</a:t>
            </a:r>
            <a:endParaRPr lang="en-US" altLang="en-US" sz="1800"/>
          </a:p>
          <a:p>
            <a:pPr marL="1460500" lvl="3" indent="457200">
              <a:buNone/>
            </a:pPr>
            <a:r>
              <a:rPr lang="en-US" altLang="en-US" sz="1800"/>
              <a:t>Internet: Carries request</a:t>
            </a:r>
            <a:endParaRPr lang="en-US" altLang="en-US" sz="1800"/>
          </a:p>
          <a:p>
            <a:pPr marL="2374900" lvl="5" indent="457200">
              <a:buNone/>
            </a:pPr>
            <a:r>
              <a:rPr lang="en-US" altLang="en-US" sz="1800"/>
              <a:t>↓</a:t>
            </a:r>
            <a:endParaRPr lang="en-US" altLang="en-US" sz="1800"/>
          </a:p>
          <a:p>
            <a:pPr marL="1460500" lvl="3" indent="457200">
              <a:buNone/>
            </a:pPr>
            <a:r>
              <a:rPr lang="en-US" altLang="en-US" sz="1800"/>
              <a:t>Web Server: Receives request</a:t>
            </a:r>
            <a:endParaRPr lang="en-US" altLang="en-US" sz="1800"/>
          </a:p>
          <a:p>
            <a:pPr marL="2374900" lvl="5" indent="457200">
              <a:buNone/>
            </a:pPr>
            <a:r>
              <a:rPr lang="en-US" altLang="en-US" sz="1800"/>
              <a:t>↓</a:t>
            </a:r>
            <a:endParaRPr lang="en-US" altLang="en-US" sz="1800"/>
          </a:p>
          <a:p>
            <a:pPr marL="1460500" lvl="3" indent="457200">
              <a:buNone/>
            </a:pPr>
            <a:r>
              <a:rPr lang="en-US" altLang="en-US" sz="1800"/>
              <a:t>Database: Finds your marks</a:t>
            </a:r>
            <a:endParaRPr lang="en-US" altLang="en-US" sz="1800"/>
          </a:p>
          <a:p>
            <a:pPr marL="2374900" lvl="5" indent="457200">
              <a:buNone/>
            </a:pPr>
            <a:r>
              <a:rPr lang="en-US" altLang="en-US" sz="1800"/>
              <a:t>↓</a:t>
            </a:r>
            <a:endParaRPr lang="en-US" altLang="en-US" sz="1800"/>
          </a:p>
          <a:p>
            <a:pPr marL="1460500" lvl="3" indent="457200">
              <a:buNone/>
            </a:pPr>
            <a:r>
              <a:rPr lang="en-US" altLang="en-US" sz="1800"/>
              <a:t>Web Server: Creates result page</a:t>
            </a:r>
            <a:endParaRPr lang="en-US" altLang="en-US" sz="1800"/>
          </a:p>
          <a:p>
            <a:pPr marL="2374900" lvl="5" indent="457200">
              <a:buNone/>
            </a:pPr>
            <a:r>
              <a:rPr lang="en-US" altLang="en-US" sz="1800"/>
              <a:t>↓</a:t>
            </a:r>
            <a:endParaRPr lang="en-US" altLang="en-US" sz="1800"/>
          </a:p>
          <a:p>
            <a:pPr marL="1460500" lvl="3" indent="457200">
              <a:buNone/>
            </a:pPr>
            <a:r>
              <a:rPr lang="en-US" altLang="en-US" sz="1800"/>
              <a:t>Browser: Receives the page</a:t>
            </a:r>
            <a:endParaRPr lang="en-US" altLang="en-US" sz="1800"/>
          </a:p>
          <a:p>
            <a:pPr marL="2374900" lvl="5" indent="457200">
              <a:buNone/>
            </a:pPr>
            <a:r>
              <a:rPr lang="en-US" altLang="en-US" sz="1800"/>
              <a:t>↓</a:t>
            </a:r>
            <a:endParaRPr lang="en-US" altLang="en-US" sz="1800"/>
          </a:p>
          <a:p>
            <a:pPr marL="1460500" lvl="3" indent="457200">
              <a:buNone/>
            </a:pPr>
            <a:r>
              <a:rPr lang="en-US" altLang="en-US" sz="1800"/>
              <a:t>You: See your result</a:t>
            </a:r>
            <a:endParaRPr lang="en-US" altLang="en-US" sz="1800"/>
          </a:p>
        </p:txBody>
      </p:sp>
    </p:spTree>
  </p:cSld>
  <p:clrMapOvr>
    <a:masterClrMapping/>
  </p:clrMapOvr>
  <p:transition advTm="4000">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10" name="Shape 110"/>
        <p:cNvGrpSpPr/>
        <p:nvPr/>
      </p:nvGrpSpPr>
      <p:grpSpPr>
        <a:xfrm>
          <a:off x="0" y="0"/>
          <a:ext cx="0" cy="0"/>
          <a:chOff x="0" y="0"/>
          <a:chExt cx="0" cy="0"/>
        </a:xfrm>
      </p:grpSpPr>
      <p:sp>
        <p:nvSpPr>
          <p:cNvPr id="111" name="Google Shape;111;p11"/>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endParaRPr lang="en-US"/>
          </a:p>
        </p:txBody>
      </p:sp>
      <p:sp>
        <p:nvSpPr>
          <p:cNvPr id="112" name="Google Shape;112;p11"/>
          <p:cNvSpPr txBox="1"/>
          <p:nvPr>
            <p:ph type="body" idx="1"/>
          </p:nvPr>
        </p:nvSpPr>
        <p:spPr>
          <a:xfrm>
            <a:off x="457200" y="1371600"/>
            <a:ext cx="5467350" cy="4871085"/>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b="1">
                <a:latin typeface="Times"/>
                <a:ea typeface="Times"/>
                <a:cs typeface="Times"/>
                <a:sym typeface="Times"/>
              </a:rPr>
              <a:t>Application Protocols</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Provides network services directly to end-user applications.</a:t>
            </a:r>
            <a:endParaRPr lang="en-US"/>
          </a:p>
          <a:p>
            <a:pPr marL="88900" lvl="0" indent="0" algn="l" rtl="0">
              <a:lnSpc>
                <a:spcPct val="100000"/>
              </a:lnSpc>
              <a:spcBef>
                <a:spcPts val="440"/>
              </a:spcBef>
              <a:spcAft>
                <a:spcPts val="0"/>
              </a:spcAft>
              <a:buSzPts val="2200"/>
              <a:buNone/>
            </a:pPr>
            <a:r>
              <a:rPr lang="en-US" b="1">
                <a:latin typeface="Times"/>
                <a:ea typeface="Times"/>
                <a:cs typeface="Times"/>
                <a:sym typeface="Times"/>
              </a:rPr>
              <a:t>Transport Protocols (TCP/UDP)</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Ensures reliable or fast end-to-end data communication between devices.</a:t>
            </a:r>
            <a:endParaRPr lang="en-US"/>
          </a:p>
          <a:p>
            <a:pPr marL="88900" lvl="0" indent="0" algn="l" rtl="0">
              <a:lnSpc>
                <a:spcPct val="100000"/>
              </a:lnSpc>
              <a:spcBef>
                <a:spcPts val="440"/>
              </a:spcBef>
              <a:spcAft>
                <a:spcPts val="0"/>
              </a:spcAft>
              <a:buSzPts val="2200"/>
              <a:buNone/>
            </a:pPr>
            <a:r>
              <a:rPr lang="en-US" b="1">
                <a:latin typeface="Times"/>
                <a:ea typeface="Times"/>
                <a:cs typeface="Times"/>
                <a:sym typeface="Times"/>
              </a:rPr>
              <a:t>Internet Protocol (IP)</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Handles logical addressing and routes data packets across networks.</a:t>
            </a:r>
            <a:endParaRPr lang="en-US"/>
          </a:p>
          <a:p>
            <a:pPr marL="88900" lvl="0" indent="0" algn="l" rtl="0">
              <a:lnSpc>
                <a:spcPct val="100000"/>
              </a:lnSpc>
              <a:spcBef>
                <a:spcPts val="440"/>
              </a:spcBef>
              <a:spcAft>
                <a:spcPts val="0"/>
              </a:spcAft>
              <a:buSzPts val="2200"/>
              <a:buNone/>
            </a:pPr>
            <a:r>
              <a:rPr lang="en-US" b="1">
                <a:latin typeface="Times"/>
                <a:ea typeface="Times"/>
                <a:cs typeface="Times"/>
                <a:sym typeface="Times"/>
              </a:rPr>
              <a:t>Network Protocols</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Manages the physical transmission of data over network media.</a:t>
            </a:r>
            <a:endParaRPr lang="en-US"/>
          </a:p>
        </p:txBody>
      </p:sp>
      <p:pic>
        <p:nvPicPr>
          <p:cNvPr id="113" name="Google Shape;113;p11"/>
          <p:cNvPicPr preferRelativeResize="0"/>
          <p:nvPr/>
        </p:nvPicPr>
        <p:blipFill rotWithShape="1">
          <a:blip r:embed="rId1"/>
          <a:srcRect/>
          <a:stretch>
            <a:fillRect/>
          </a:stretch>
        </p:blipFill>
        <p:spPr>
          <a:xfrm>
            <a:off x="5924550" y="1208405"/>
            <a:ext cx="2951480" cy="3979545"/>
          </a:xfrm>
          <a:prstGeom prst="rect">
            <a:avLst/>
          </a:prstGeom>
          <a:noFill/>
          <a:ln>
            <a:noFill/>
          </a:ln>
        </p:spPr>
      </p:pic>
    </p:spTree>
  </p:cSld>
  <p:clrMapOvr>
    <a:masterClrMapping/>
  </p:clrMapOvr>
  <p:transition advTm="4000">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t>Cont..</a:t>
            </a:r>
            <a:endParaRPr lang="en-US"/>
          </a:p>
        </p:txBody>
      </p:sp>
      <p:sp>
        <p:nvSpPr>
          <p:cNvPr id="3" name="Text Placeholder 2"/>
          <p:cNvSpPr/>
          <p:nvPr>
            <p:ph type="body" idx="1"/>
          </p:nvPr>
        </p:nvSpPr>
        <p:spPr/>
        <p:txBody>
          <a:bodyPr/>
          <a:p>
            <a:r>
              <a:rPr lang="en-US" altLang="en-US"/>
              <a:t>1. Application Protocols — </a:t>
            </a:r>
            <a:endParaRPr lang="zh-CN" altLang="en-US"/>
          </a:p>
          <a:p>
            <a:pPr lvl="1"/>
            <a:r>
              <a:rPr lang="en-US" altLang="en-US"/>
              <a:t>This is the layer closest to the user.</a:t>
            </a:r>
            <a:endParaRPr lang="en-US" altLang="en-US"/>
          </a:p>
          <a:p>
            <a:pPr lvl="1"/>
            <a:r>
              <a:rPr lang="en-US" altLang="en-US"/>
              <a:t>It provides services that applications use to communicate over the Internet.</a:t>
            </a:r>
            <a:endParaRPr lang="en-US" altLang="en-US"/>
          </a:p>
          <a:p>
            <a:pPr marL="1003300" lvl="2" indent="0">
              <a:buNone/>
            </a:pPr>
            <a:r>
              <a:rPr lang="en-US" altLang="en-US"/>
              <a:t>Examples:</a:t>
            </a:r>
            <a:endParaRPr lang="en-US" altLang="en-US"/>
          </a:p>
          <a:p>
            <a:pPr lvl="2"/>
            <a:r>
              <a:rPr lang="en-US" altLang="en-US"/>
              <a:t>HTTP/HTTPS → Web browsing</a:t>
            </a:r>
            <a:endParaRPr lang="en-US" altLang="en-US"/>
          </a:p>
          <a:p>
            <a:pPr lvl="2"/>
            <a:r>
              <a:rPr lang="en-US" altLang="en-US"/>
              <a:t>FTP → File transfer</a:t>
            </a:r>
            <a:endParaRPr lang="en-US" altLang="en-US"/>
          </a:p>
          <a:p>
            <a:pPr lvl="2"/>
            <a:r>
              <a:rPr lang="en-US" altLang="en-US"/>
              <a:t>SMTP → Sending emails</a:t>
            </a:r>
            <a:endParaRPr lang="en-US" altLang="en-US"/>
          </a:p>
          <a:p>
            <a:pPr lvl="2"/>
            <a:r>
              <a:rPr lang="en-US" altLang="en-US"/>
              <a:t>DNS → Finding the IP address of a website</a:t>
            </a:r>
            <a:endParaRPr lang="en-US" altLang="en-US"/>
          </a:p>
          <a:p>
            <a:r>
              <a:rPr lang="zh-CN" altLang="en-US" b="1">
                <a:latin typeface="Times New Roman Bold" panose="02020503050405090304" charset="0"/>
                <a:cs typeface="Times New Roman Bold" panose="02020503050405090304" charset="0"/>
              </a:rPr>
              <a:t> </a:t>
            </a:r>
            <a:r>
              <a:rPr lang="en-US" altLang="en-US" b="1">
                <a:latin typeface="Times New Roman Bold" panose="02020503050405090304" charset="0"/>
                <a:cs typeface="Times New Roman Bold" panose="02020503050405090304" charset="0"/>
              </a:rPr>
              <a:t>Simple meaning:</a:t>
            </a:r>
            <a:r>
              <a:rPr lang="en-US" altLang="en-US"/>
              <a:t> What service does the user want?</a:t>
            </a:r>
            <a:endParaRPr lang="en-US" altLang="en-US"/>
          </a:p>
        </p:txBody>
      </p:sp>
    </p:spTree>
  </p:cSld>
  <p:clrMapOvr>
    <a:masterClrMapping/>
  </p:clrMapOvr>
  <p:transition advTm="4000">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t>Cont...</a:t>
            </a:r>
            <a:endParaRPr lang="en-US"/>
          </a:p>
        </p:txBody>
      </p:sp>
      <p:sp>
        <p:nvSpPr>
          <p:cNvPr id="3" name="Text Placeholder 2"/>
          <p:cNvSpPr/>
          <p:nvPr>
            <p:ph type="body" idx="1"/>
          </p:nvPr>
        </p:nvSpPr>
        <p:spPr/>
        <p:txBody>
          <a:bodyPr/>
          <a:p>
            <a:r>
              <a:rPr lang="en-US" altLang="en-US"/>
              <a:t>2. Transport Protocols </a:t>
            </a:r>
            <a:endParaRPr lang="zh-CN" altLang="en-US"/>
          </a:p>
          <a:p>
            <a:pPr lvl="1"/>
            <a:r>
              <a:rPr lang="en-US" altLang="en-US"/>
              <a:t>The main protocols are:</a:t>
            </a:r>
            <a:endParaRPr lang="en-US" altLang="en-US"/>
          </a:p>
          <a:p>
            <a:pPr lvl="2"/>
            <a:r>
              <a:rPr lang="en-US" altLang="en-US"/>
              <a:t>TCP → Reliable delivery</a:t>
            </a:r>
            <a:endParaRPr lang="en-US" altLang="en-US"/>
          </a:p>
          <a:p>
            <a:pPr lvl="2"/>
            <a:r>
              <a:rPr lang="en-US" altLang="en-US"/>
              <a:t>UDP → Faster delivery but less reliable</a:t>
            </a:r>
            <a:endParaRPr lang="en-US" altLang="en-US"/>
          </a:p>
          <a:p>
            <a:r>
              <a:rPr lang="en-US" altLang="en-US"/>
              <a:t>TCP makes sure data reaches the destination correctly and in the proper order.</a:t>
            </a:r>
            <a:endParaRPr lang="en-US" altLang="en-US"/>
          </a:p>
          <a:p>
            <a:pPr marL="88900" indent="0">
              <a:buNone/>
            </a:pPr>
            <a:r>
              <a:rPr lang="en-US" altLang="en-US" b="1">
                <a:latin typeface="Times New Roman Bold" panose="02020503050405090304" charset="0"/>
                <a:cs typeface="Times New Roman Bold" panose="02020503050405090304" charset="0"/>
              </a:rPr>
              <a:t>Simple meaning: </a:t>
            </a:r>
            <a:r>
              <a:rPr lang="en-US" altLang="en-US"/>
              <a:t>How should the data be delivered?</a:t>
            </a:r>
            <a:endParaRPr lang="en-US" altLang="en-US"/>
          </a:p>
        </p:txBody>
      </p:sp>
    </p:spTree>
  </p:cSld>
  <p:clrMapOvr>
    <a:masterClrMapping/>
  </p:clrMapOvr>
  <p:transition advTm="4000">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t>Cont..</a:t>
            </a:r>
            <a:endParaRPr lang="en-US"/>
          </a:p>
        </p:txBody>
      </p:sp>
      <p:sp>
        <p:nvSpPr>
          <p:cNvPr id="3" name="Text Placeholder 2"/>
          <p:cNvSpPr/>
          <p:nvPr>
            <p:ph type="body" idx="1"/>
          </p:nvPr>
        </p:nvSpPr>
        <p:spPr/>
        <p:txBody>
          <a:bodyPr/>
          <a:p>
            <a:r>
              <a:rPr lang="en-US" altLang="en-US"/>
              <a:t>3. Internet Protocol (IP) </a:t>
            </a:r>
            <a:endParaRPr lang="zh-CN" altLang="en-US"/>
          </a:p>
          <a:p>
            <a:pPr lvl="1"/>
            <a:r>
              <a:rPr lang="en-US" altLang="en-US"/>
              <a:t>The IP layer is responsible for addressing and routing.</a:t>
            </a:r>
            <a:endParaRPr lang="en-US" altLang="en-US"/>
          </a:p>
          <a:p>
            <a:pPr lvl="1"/>
            <a:r>
              <a:rPr lang="en-US" altLang="en-US"/>
              <a:t>Every device on a network has an IP address.</a:t>
            </a:r>
            <a:endParaRPr lang="en-US" altLang="en-US"/>
          </a:p>
          <a:p>
            <a:pPr lvl="1"/>
            <a:r>
              <a:rPr lang="en-US" altLang="en-US"/>
              <a:t>For example:</a:t>
            </a:r>
            <a:endParaRPr lang="en-US" altLang="en-US"/>
          </a:p>
          <a:p>
            <a:pPr lvl="2"/>
            <a:r>
              <a:rPr lang="en-US" altLang="en-US"/>
              <a:t>192.168.1.10</a:t>
            </a:r>
            <a:endParaRPr lang="en-US" altLang="en-US"/>
          </a:p>
          <a:p>
            <a:pPr lvl="1"/>
            <a:r>
              <a:rPr lang="en-US" altLang="en-US"/>
              <a:t>IP helps decide where the data should go.</a:t>
            </a:r>
            <a:endParaRPr lang="en-US" altLang="en-US"/>
          </a:p>
          <a:p>
            <a:pPr marL="88900" indent="0">
              <a:buNone/>
            </a:pPr>
            <a:r>
              <a:rPr lang="en-US" altLang="en-US"/>
              <a:t>Simple meaning: Where should the data go?</a:t>
            </a:r>
            <a:endParaRPr lang="en-US" altLang="en-US"/>
          </a:p>
        </p:txBody>
      </p:sp>
    </p:spTree>
  </p:cSld>
  <p:clrMapOvr>
    <a:masterClrMapping/>
  </p:clrMapOvr>
  <p:transition advTm="4000">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t>Type of Address</a:t>
            </a:r>
            <a:endParaRPr lang="en-US"/>
          </a:p>
        </p:txBody>
      </p:sp>
      <p:sp>
        <p:nvSpPr>
          <p:cNvPr id="3" name="Text Placeholder 2"/>
          <p:cNvSpPr/>
          <p:nvPr>
            <p:ph type="body" idx="1"/>
          </p:nvPr>
        </p:nvSpPr>
        <p:spPr/>
        <p:txBody>
          <a:bodyPr/>
          <a:p>
            <a:endParaRPr lang="en-US"/>
          </a:p>
        </p:txBody>
      </p:sp>
      <p:pic>
        <p:nvPicPr>
          <p:cNvPr id="5" name="Picture 4" descr="types_of_ip_address"/>
          <p:cNvPicPr>
            <a:picLocks noChangeAspect="1"/>
          </p:cNvPicPr>
          <p:nvPr/>
        </p:nvPicPr>
        <p:blipFill>
          <a:blip r:embed="rId1"/>
          <a:stretch>
            <a:fillRect/>
          </a:stretch>
        </p:blipFill>
        <p:spPr>
          <a:xfrm>
            <a:off x="235585" y="998855"/>
            <a:ext cx="8691880" cy="5060315"/>
          </a:xfrm>
          <a:prstGeom prst="rect">
            <a:avLst/>
          </a:prstGeom>
        </p:spPr>
      </p:pic>
    </p:spTree>
  </p:cSld>
  <p:clrMapOvr>
    <a:masterClrMapping/>
  </p:clrMapOvr>
  <p:transition advTm="4000">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endParaRPr lang="en-US"/>
          </a:p>
        </p:txBody>
      </p:sp>
      <p:sp>
        <p:nvSpPr>
          <p:cNvPr id="3" name="Text Placeholder 2"/>
          <p:cNvSpPr/>
          <p:nvPr>
            <p:ph type="body" idx="1"/>
          </p:nvPr>
        </p:nvSpPr>
        <p:spPr/>
        <p:txBody>
          <a:bodyPr/>
          <a:p>
            <a:r>
              <a:rPr lang="en-US" altLang="en-US"/>
              <a:t>4. Network Protocols </a:t>
            </a:r>
            <a:endParaRPr lang="zh-CN" altLang="en-US"/>
          </a:p>
          <a:p>
            <a:pPr lvl="1"/>
            <a:r>
              <a:rPr lang="en-US" altLang="en-US"/>
              <a:t>This is the lowest layer shown in the diagram.</a:t>
            </a:r>
            <a:endParaRPr lang="en-US" altLang="en-US"/>
          </a:p>
          <a:p>
            <a:pPr lvl="1"/>
            <a:r>
              <a:rPr lang="en-US" altLang="en-US"/>
              <a:t>It deals with the actual movement of data through the network, such as Ethernet or Wi-Fi.</a:t>
            </a:r>
            <a:endParaRPr lang="en-US" altLang="en-US"/>
          </a:p>
          <a:p>
            <a:pPr marL="88900" indent="0">
              <a:buNone/>
            </a:pPr>
            <a:r>
              <a:rPr lang="en-US" altLang="en-US"/>
              <a:t>Simple meaning: How does the data physically/network-wise travel?</a:t>
            </a:r>
            <a:endParaRPr lang="en-US" altLang="en-US"/>
          </a:p>
        </p:txBody>
      </p:sp>
    </p:spTree>
  </p:cSld>
  <p:clrMapOvr>
    <a:masterClrMapping/>
  </p:clrMapOvr>
  <p:transition advTm="4000">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17" name="Shape 117"/>
        <p:cNvGrpSpPr/>
        <p:nvPr/>
      </p:nvGrpSpPr>
      <p:grpSpPr>
        <a:xfrm>
          <a:off x="0" y="0"/>
          <a:ext cx="0" cy="0"/>
          <a:chOff x="0" y="0"/>
          <a:chExt cx="0" cy="0"/>
        </a:xfrm>
      </p:grpSpPr>
      <p:sp>
        <p:nvSpPr>
          <p:cNvPr id="118" name="Google Shape;118;p12"/>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Internet vs World Wide Web (WWW)</a:t>
            </a:r>
            <a:endParaRPr lang="en-US"/>
          </a:p>
        </p:txBody>
      </p:sp>
      <p:graphicFrame>
        <p:nvGraphicFramePr>
          <p:cNvPr id="119" name="Google Shape;119;p12"/>
          <p:cNvGraphicFramePr/>
          <p:nvPr/>
        </p:nvGraphicFramePr>
        <p:xfrm>
          <a:off x="-1270" y="838835"/>
          <a:ext cx="9145250" cy="5837600"/>
        </p:xfrm>
        <a:graphic>
          <a:graphicData uri="http://schemas.openxmlformats.org/drawingml/2006/table">
            <a:tbl>
              <a:tblPr>
                <a:noFill/>
                <a:tableStyleId>{E2EC8A93-7905-4238-A073-557011CF7622}</a:tableStyleId>
              </a:tblPr>
              <a:tblGrid>
                <a:gridCol w="4572625"/>
                <a:gridCol w="4572625"/>
              </a:tblGrid>
              <a:tr h="583575">
                <a:tc>
                  <a:txBody>
                    <a:bodyPr/>
                    <a:lstStyle/>
                    <a:p>
                      <a:pPr marL="0" marR="0" lvl="0" indent="0" algn="ctr" rtl="0">
                        <a:lnSpc>
                          <a:spcPct val="100000"/>
                        </a:lnSpc>
                        <a:spcBef>
                          <a:spcPts val="0"/>
                        </a:spcBef>
                        <a:spcAft>
                          <a:spcPts val="0"/>
                        </a:spcAft>
                        <a:buNone/>
                      </a:pPr>
                      <a:r>
                        <a:rPr lang="en-US" sz="2000" b="1" i="0" u="none" strike="noStrike" cap="none">
                          <a:solidFill>
                            <a:srgbClr val="000000"/>
                          </a:solidFill>
                          <a:latin typeface="Arial" panose="020B0604020202090204"/>
                          <a:ea typeface="Arial" panose="020B0604020202090204"/>
                          <a:cs typeface="Arial" panose="020B0604020202090204"/>
                          <a:sym typeface="Arial" panose="020B0604020202090204"/>
                        </a:rPr>
                        <a:t>Internet</a:t>
                      </a:r>
                      <a:endParaRPr sz="20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2000" b="1" i="0" u="none" strike="noStrike" cap="none">
                          <a:solidFill>
                            <a:srgbClr val="000000"/>
                          </a:solidFill>
                          <a:latin typeface="Arial" panose="020B0604020202090204"/>
                          <a:ea typeface="Arial" panose="020B0604020202090204"/>
                          <a:cs typeface="Arial" panose="020B0604020202090204"/>
                          <a:sym typeface="Arial" panose="020B0604020202090204"/>
                        </a:rPr>
                        <a:t>World Wide Web (WWW)</a:t>
                      </a:r>
                      <a:endParaRPr sz="20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116777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A network of networks connecting millions of computers worldwide.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A collection of websites and web pages available on the Internet.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5842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It is the hardware and communication infrastructure.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It is an information system that runs on the Internet.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11665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Uses TCP/IP (Transmission Control Protocol/Internet Protocol) for communication.</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Uses HTTP/HTTPS (Hypertext Transfer Protocol/Secure) to access web pages.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116777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Supports many services like Email, FTP, VoIP, and the Web.</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Provides access to websites, online documents, images, videos, and web applications.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116777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Invented in the 1960s–1980s as a global communication network.</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Invented by Tim Berners-Lee in 1989 to share information through web pages.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bl>
          </a:graphicData>
        </a:graphic>
      </p:graphicFrame>
    </p:spTree>
  </p:cSld>
  <p:clrMapOvr>
    <a:masterClrMapping/>
  </p:clrMapOvr>
  <p:transition advTm="4000">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ltLang="en-US"/>
              <a:t>Classes of IPv4 Address</a:t>
            </a:r>
            <a:endParaRPr lang="en-US" altLang="en-US"/>
          </a:p>
        </p:txBody>
      </p:sp>
      <p:pic>
        <p:nvPicPr>
          <p:cNvPr id="4" name="Picture 3"/>
          <p:cNvPicPr>
            <a:picLocks noChangeAspect="1"/>
          </p:cNvPicPr>
          <p:nvPr/>
        </p:nvPicPr>
        <p:blipFill>
          <a:blip r:embed="rId1"/>
          <a:stretch>
            <a:fillRect/>
          </a:stretch>
        </p:blipFill>
        <p:spPr>
          <a:xfrm>
            <a:off x="410210" y="1211580"/>
            <a:ext cx="8276590" cy="4975860"/>
          </a:xfrm>
          <a:prstGeom prst="rect">
            <a:avLst/>
          </a:prstGeom>
        </p:spPr>
      </p:pic>
    </p:spTree>
  </p:cSld>
  <p:clrMapOvr>
    <a:masterClrMapping/>
  </p:clrMapOvr>
  <p:transition advTm="4000">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23" name="Shape 123"/>
        <p:cNvGrpSpPr/>
        <p:nvPr/>
      </p:nvGrpSpPr>
      <p:grpSpPr>
        <a:xfrm>
          <a:off x="0" y="0"/>
          <a:ext cx="0" cy="0"/>
          <a:chOff x="0" y="0"/>
          <a:chExt cx="0" cy="0"/>
        </a:xfrm>
      </p:grpSpPr>
      <p:sp>
        <p:nvSpPr>
          <p:cNvPr id="124" name="Google Shape;124;p13"/>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Client–Server Architecture</a:t>
            </a:r>
            <a:endParaRPr lang="en-US"/>
          </a:p>
        </p:txBody>
      </p:sp>
      <p:sp>
        <p:nvSpPr>
          <p:cNvPr id="125" name="Google Shape;125;p13"/>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440"/>
              </a:spcBef>
              <a:spcAft>
                <a:spcPts val="0"/>
              </a:spcAft>
              <a:buClr>
                <a:schemeClr val="dk1"/>
              </a:buClr>
              <a:buSzPts val="2200"/>
              <a:buNone/>
            </a:pPr>
          </a:p>
        </p:txBody>
      </p:sp>
      <p:pic>
        <p:nvPicPr>
          <p:cNvPr id="126" name="Google Shape;126;p13" descr="ChatGPT Image Aug 3, 2026 at 02_53_12 PM"/>
          <p:cNvPicPr preferRelativeResize="0"/>
          <p:nvPr/>
        </p:nvPicPr>
        <p:blipFill rotWithShape="1">
          <a:blip r:embed="rId1"/>
          <a:srcRect/>
          <a:stretch>
            <a:fillRect/>
          </a:stretch>
        </p:blipFill>
        <p:spPr>
          <a:xfrm>
            <a:off x="0" y="990600"/>
            <a:ext cx="8229600" cy="5486400"/>
          </a:xfrm>
          <a:prstGeom prst="rect">
            <a:avLst/>
          </a:prstGeom>
          <a:noFill/>
          <a:ln>
            <a:noFill/>
          </a:ln>
        </p:spPr>
      </p:pic>
    </p:spTree>
  </p:cSld>
  <p:clrMapOvr>
    <a:masterClrMapping/>
  </p:clrMapOvr>
  <p:transition advTm="4000">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30" name="Shape 130"/>
        <p:cNvGrpSpPr/>
        <p:nvPr/>
      </p:nvGrpSpPr>
      <p:grpSpPr>
        <a:xfrm>
          <a:off x="0" y="0"/>
          <a:ext cx="0" cy="0"/>
          <a:chOff x="0" y="0"/>
          <a:chExt cx="0" cy="0"/>
        </a:xfrm>
      </p:grpSpPr>
      <p:sp>
        <p:nvSpPr>
          <p:cNvPr id="131" name="Google Shape;131;p14"/>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endParaRPr lang="en-US"/>
          </a:p>
        </p:txBody>
      </p:sp>
      <p:sp>
        <p:nvSpPr>
          <p:cNvPr id="132" name="Google Shape;132;p14"/>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b="1">
                <a:latin typeface="Times"/>
                <a:ea typeface="Times"/>
                <a:cs typeface="Times"/>
                <a:sym typeface="Times"/>
              </a:rPr>
              <a:t>What is a Client?</a:t>
            </a:r>
            <a:endParaRPr b="1">
              <a:latin typeface="Times"/>
              <a:ea typeface="Times"/>
              <a:cs typeface="Times"/>
              <a:sym typeface="Times"/>
            </a:endParaRPr>
          </a:p>
          <a:p>
            <a:pPr marL="88900" lvl="0" indent="0" algn="l" rtl="0">
              <a:lnSpc>
                <a:spcPct val="100000"/>
              </a:lnSpc>
              <a:spcBef>
                <a:spcPts val="440"/>
              </a:spcBef>
              <a:spcAft>
                <a:spcPts val="0"/>
              </a:spcAft>
              <a:buSzPts val="2200"/>
              <a:buNone/>
            </a:pPr>
          </a:p>
          <a:p>
            <a:pPr marL="88900" lvl="0" indent="0" algn="l" rtl="0">
              <a:lnSpc>
                <a:spcPct val="100000"/>
              </a:lnSpc>
              <a:spcBef>
                <a:spcPts val="440"/>
              </a:spcBef>
              <a:spcAft>
                <a:spcPts val="0"/>
              </a:spcAft>
              <a:buSzPts val="2200"/>
              <a:buNone/>
            </a:pPr>
            <a:r>
              <a:rPr lang="en-US"/>
              <a:t>A client is a computer, laptop, workstation, or mobile device that users use to access applications and services. It sends requests to a server and relies on the server for resources such as files, databases, printers, and applications.</a:t>
            </a:r>
            <a:endParaRPr lang="en-US"/>
          </a:p>
          <a:p>
            <a:pPr marL="88900" lvl="0" indent="0" algn="l" rtl="0">
              <a:lnSpc>
                <a:spcPct val="100000"/>
              </a:lnSpc>
              <a:spcBef>
                <a:spcPts val="440"/>
              </a:spcBef>
              <a:spcAft>
                <a:spcPts val="0"/>
              </a:spcAft>
              <a:buSzPts val="2200"/>
              <a:buNone/>
            </a:pPr>
            <a:endParaRPr b="1">
              <a:latin typeface="Times"/>
              <a:ea typeface="Times"/>
              <a:cs typeface="Times"/>
              <a:sym typeface="Times"/>
            </a:endParaRPr>
          </a:p>
          <a:p>
            <a:pPr marL="88900" lvl="0" indent="0" algn="l" rtl="0">
              <a:lnSpc>
                <a:spcPct val="100000"/>
              </a:lnSpc>
              <a:spcBef>
                <a:spcPts val="440"/>
              </a:spcBef>
              <a:spcAft>
                <a:spcPts val="0"/>
              </a:spcAft>
              <a:buSzPts val="2200"/>
              <a:buNone/>
            </a:pPr>
            <a:r>
              <a:rPr lang="en-US" b="1">
                <a:latin typeface="Times"/>
                <a:ea typeface="Times"/>
                <a:cs typeface="Times"/>
                <a:sym typeface="Times"/>
              </a:rPr>
              <a:t>What is a Server?</a:t>
            </a:r>
            <a:endParaRPr b="1">
              <a:latin typeface="Times"/>
              <a:ea typeface="Times"/>
              <a:cs typeface="Times"/>
              <a:sym typeface="Times"/>
            </a:endParaRPr>
          </a:p>
          <a:p>
            <a:pPr marL="88900" lvl="0" indent="0" algn="l" rtl="0">
              <a:lnSpc>
                <a:spcPct val="100000"/>
              </a:lnSpc>
              <a:spcBef>
                <a:spcPts val="440"/>
              </a:spcBef>
              <a:spcAft>
                <a:spcPts val="0"/>
              </a:spcAft>
              <a:buSzPts val="2200"/>
              <a:buNone/>
            </a:pPr>
          </a:p>
          <a:p>
            <a:pPr marL="88900" lvl="0" indent="0" algn="l" rtl="0">
              <a:lnSpc>
                <a:spcPct val="100000"/>
              </a:lnSpc>
              <a:spcBef>
                <a:spcPts val="440"/>
              </a:spcBef>
              <a:spcAft>
                <a:spcPts val="0"/>
              </a:spcAft>
              <a:buSzPts val="2200"/>
              <a:buNone/>
            </a:pPr>
            <a:r>
              <a:rPr lang="en-US"/>
              <a:t>A Server is a computer or software program that provides services, resources, or data to other computers (called clients) over a network.</a:t>
            </a:r>
            <a:endParaRPr lang="en-US"/>
          </a:p>
        </p:txBody>
      </p:sp>
    </p:spTree>
  </p:cSld>
  <p:clrMapOvr>
    <a:masterClrMapping/>
  </p:clrMapOvr>
  <p:transition advTm="4000">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t>Cont..</a:t>
            </a:r>
            <a:endParaRPr lang="en-US"/>
          </a:p>
        </p:txBody>
      </p:sp>
      <p:sp>
        <p:nvSpPr>
          <p:cNvPr id="3" name="Text Placeholder 2"/>
          <p:cNvSpPr/>
          <p:nvPr>
            <p:ph type="body" idx="1"/>
          </p:nvPr>
        </p:nvSpPr>
        <p:spPr>
          <a:xfrm>
            <a:off x="457200" y="1371600"/>
            <a:ext cx="8229600" cy="5086985"/>
          </a:xfrm>
        </p:spPr>
        <p:txBody>
          <a:bodyPr/>
          <a:p>
            <a:pPr marL="88900" indent="0">
              <a:buNone/>
            </a:pPr>
            <a:r>
              <a:rPr lang="en-US" altLang="en-US" sz="1800"/>
              <a:t>Example: Opening Google</a:t>
            </a:r>
            <a:endParaRPr lang="en-US" altLang="en-US" sz="1800"/>
          </a:p>
          <a:p>
            <a:r>
              <a:rPr lang="en-US" altLang="en-US" sz="1800"/>
              <a:t>When you open a website:</a:t>
            </a:r>
            <a:endParaRPr lang="en-US" altLang="en-US" sz="1800"/>
          </a:p>
          <a:p>
            <a:r>
              <a:rPr lang="en-US" altLang="en-US" sz="1800"/>
              <a:t>Application: HTTP/HTTPS → “I want this webpage.”</a:t>
            </a:r>
            <a:endParaRPr lang="en-US" altLang="en-US" sz="1800"/>
          </a:p>
          <a:p>
            <a:pPr marL="88900" indent="0">
              <a:buNone/>
            </a:pPr>
            <a:r>
              <a:rPr lang="en-US" altLang="en-US" sz="1800"/>
              <a:t> 	↓</a:t>
            </a:r>
            <a:endParaRPr lang="en-US" altLang="en-US" sz="1800"/>
          </a:p>
          <a:p>
            <a:r>
              <a:rPr lang="en-US" altLang="en-US" sz="1800"/>
              <a:t>Transport: TCP → “Deliver the data reliably.”</a:t>
            </a:r>
            <a:endParaRPr lang="en-US" altLang="en-US" sz="1800"/>
          </a:p>
          <a:p>
            <a:pPr marL="546100" lvl="1" indent="457200">
              <a:buNone/>
            </a:pPr>
            <a:r>
              <a:rPr lang="en-US" altLang="en-US" sz="1800"/>
              <a:t>↓</a:t>
            </a:r>
            <a:endParaRPr lang="en-US" altLang="en-US" sz="1800"/>
          </a:p>
          <a:p>
            <a:r>
              <a:rPr lang="en-US" altLang="en-US" sz="1800"/>
              <a:t>Internet: IP → “Send it to the correct computer.”</a:t>
            </a:r>
            <a:endParaRPr lang="en-US" altLang="en-US" sz="1800"/>
          </a:p>
          <a:p>
            <a:pPr marL="546100" lvl="1" indent="457200">
              <a:buNone/>
            </a:pPr>
            <a:r>
              <a:rPr lang="en-US" altLang="en-US" sz="1800"/>
              <a:t>↓</a:t>
            </a:r>
            <a:endParaRPr lang="en-US" altLang="en-US" sz="1800"/>
          </a:p>
          <a:p>
            <a:r>
              <a:rPr lang="en-US" altLang="en-US" sz="1800"/>
              <a:t>Network: Wi-Fi/Ethernet → “Move the data through the network.”</a:t>
            </a:r>
            <a:endParaRPr lang="en-US" altLang="en-US" sz="1800"/>
          </a:p>
          <a:p>
            <a:pPr marL="88900" indent="0">
              <a:buNone/>
            </a:pPr>
            <a:endParaRPr lang="en-US" altLang="en-US" sz="1800"/>
          </a:p>
          <a:p>
            <a:pPr marL="88900" indent="0">
              <a:buNone/>
            </a:pPr>
            <a:r>
              <a:rPr lang="en-US" altLang="en-US" sz="1800"/>
              <a:t>In short:</a:t>
            </a:r>
            <a:endParaRPr lang="en-US" altLang="en-US" sz="1800"/>
          </a:p>
          <a:p>
            <a:r>
              <a:rPr lang="en-US" altLang="en-US" sz="1800"/>
              <a:t>Application → Service</a:t>
            </a:r>
            <a:endParaRPr lang="en-US" altLang="en-US" sz="1800"/>
          </a:p>
          <a:p>
            <a:r>
              <a:rPr lang="en-US" altLang="en-US" sz="1800"/>
              <a:t>Transport → Delivery</a:t>
            </a:r>
            <a:endParaRPr lang="en-US" altLang="en-US" sz="1800"/>
          </a:p>
          <a:p>
            <a:r>
              <a:rPr lang="en-US" altLang="en-US" sz="1800"/>
              <a:t>IP → Address/Route</a:t>
            </a:r>
            <a:endParaRPr lang="en-US" altLang="en-US" sz="1800"/>
          </a:p>
          <a:p>
            <a:r>
              <a:rPr lang="en-US" altLang="en-US" sz="1800"/>
              <a:t>Network → Actual transmission</a:t>
            </a:r>
            <a:endParaRPr lang="en-US" altLang="en-US" sz="1800"/>
          </a:p>
        </p:txBody>
      </p:sp>
    </p:spTree>
  </p:cSld>
  <p:clrMapOvr>
    <a:masterClrMapping/>
  </p:clrMapOvr>
  <p:transition advTm="4000">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36" name="Shape 136"/>
        <p:cNvGrpSpPr/>
        <p:nvPr/>
      </p:nvGrpSpPr>
      <p:grpSpPr>
        <a:xfrm>
          <a:off x="0" y="0"/>
          <a:ext cx="0" cy="0"/>
          <a:chOff x="0" y="0"/>
          <a:chExt cx="0" cy="0"/>
        </a:xfrm>
      </p:grpSpPr>
      <p:sp>
        <p:nvSpPr>
          <p:cNvPr id="137" name="Google Shape;137;p15"/>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Types of Client-Server Architecture</a:t>
            </a:r>
            <a:endParaRPr lang="en-US"/>
          </a:p>
        </p:txBody>
      </p:sp>
      <p:sp>
        <p:nvSpPr>
          <p:cNvPr id="138" name="Google Shape;138;p15"/>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b="1">
                <a:latin typeface="Times"/>
                <a:ea typeface="Times"/>
                <a:cs typeface="Times"/>
                <a:sym typeface="Times"/>
              </a:rPr>
              <a:t>2-Tier Architecture (Client ↔ Server)</a:t>
            </a:r>
            <a:endParaRPr b="1">
              <a:latin typeface="Times"/>
              <a:ea typeface="Times"/>
              <a:cs typeface="Times"/>
              <a:sym typeface="Times"/>
            </a:endParaRPr>
          </a:p>
          <a:p>
            <a:pPr marL="88900" lvl="0" indent="-139700" algn="l" rtl="0">
              <a:lnSpc>
                <a:spcPct val="100000"/>
              </a:lnSpc>
              <a:spcBef>
                <a:spcPts val="440"/>
              </a:spcBef>
              <a:spcAft>
                <a:spcPts val="0"/>
              </a:spcAft>
              <a:buSzPts val="2200"/>
              <a:buChar char="•"/>
            </a:pPr>
            <a:r>
              <a:rPr lang="en-US"/>
              <a:t>In a 2-tier architecture, the application is divided between two systems:</a:t>
            </a:r>
            <a:endParaRPr lang="en-US"/>
          </a:p>
          <a:p>
            <a:pPr marL="914400" lvl="1" indent="-368300" algn="l" rtl="0">
              <a:lnSpc>
                <a:spcPct val="100000"/>
              </a:lnSpc>
              <a:spcBef>
                <a:spcPts val="440"/>
              </a:spcBef>
              <a:spcAft>
                <a:spcPts val="0"/>
              </a:spcAft>
              <a:buSzPts val="2200"/>
              <a:buChar char="–"/>
            </a:pPr>
            <a:r>
              <a:rPr lang="en-US"/>
              <a:t>Client (User's Computer)</a:t>
            </a:r>
            <a:endParaRPr lang="en-US"/>
          </a:p>
          <a:p>
            <a:pPr marL="914400" lvl="1" indent="-368300" algn="l" rtl="0">
              <a:lnSpc>
                <a:spcPct val="100000"/>
              </a:lnSpc>
              <a:spcBef>
                <a:spcPts val="440"/>
              </a:spcBef>
              <a:spcAft>
                <a:spcPts val="0"/>
              </a:spcAft>
              <a:buSzPts val="2200"/>
              <a:buChar char="–"/>
            </a:pPr>
            <a:r>
              <a:rPr lang="en-US"/>
              <a:t>Server (Database Server)</a:t>
            </a:r>
            <a:endParaRPr lang="en-US"/>
          </a:p>
          <a:p>
            <a:pPr marL="156845" lvl="1" indent="0" algn="l" rtl="0">
              <a:lnSpc>
                <a:spcPct val="100000"/>
              </a:lnSpc>
              <a:spcBef>
                <a:spcPts val="440"/>
              </a:spcBef>
              <a:spcAft>
                <a:spcPts val="0"/>
              </a:spcAft>
              <a:buSzPts val="2200"/>
              <a:buNone/>
            </a:pPr>
            <a:r>
              <a:rPr lang="en-US" b="1">
                <a:latin typeface="Times"/>
                <a:ea typeface="Times"/>
                <a:cs typeface="Times"/>
                <a:sym typeface="Times"/>
              </a:rPr>
              <a:t>3-tier architecture</a:t>
            </a:r>
            <a:endParaRPr b="1">
              <a:latin typeface="Times"/>
              <a:ea typeface="Times"/>
              <a:cs typeface="Times"/>
              <a:sym typeface="Times"/>
            </a:endParaRPr>
          </a:p>
          <a:p>
            <a:pPr marL="493395" lvl="1" indent="-257810" algn="l" rtl="0">
              <a:lnSpc>
                <a:spcPct val="100000"/>
              </a:lnSpc>
              <a:spcBef>
                <a:spcPts val="440"/>
              </a:spcBef>
              <a:spcAft>
                <a:spcPts val="0"/>
              </a:spcAft>
              <a:buSzPts val="2200"/>
              <a:buFont typeface="Arial" panose="020B0604020202090204"/>
              <a:buChar char="•"/>
            </a:pPr>
            <a:r>
              <a:rPr lang="en-US"/>
              <a:t>3</a:t>
            </a:r>
            <a:r>
              <a:rPr lang="en-US" b="1">
                <a:latin typeface="Times"/>
                <a:ea typeface="Times"/>
                <a:cs typeface="Times"/>
                <a:sym typeface="Times"/>
              </a:rPr>
              <a:t>-tier architecture</a:t>
            </a:r>
            <a:r>
              <a:rPr lang="en-US"/>
              <a:t>, the application is divided into three separate layers, each running independently.</a:t>
            </a:r>
            <a:endParaRPr lang="en-US"/>
          </a:p>
          <a:p>
            <a:pPr marL="546100" lvl="1" indent="0" algn="l" rtl="0">
              <a:lnSpc>
                <a:spcPct val="100000"/>
              </a:lnSpc>
              <a:spcBef>
                <a:spcPts val="440"/>
              </a:spcBef>
              <a:spcAft>
                <a:spcPts val="0"/>
              </a:spcAft>
              <a:buSzPts val="2200"/>
              <a:buNone/>
            </a:pPr>
            <a:r>
              <a:rPr lang="en-US"/>
              <a:t>Presentation Layer</a:t>
            </a:r>
            <a:endParaRPr lang="en-US"/>
          </a:p>
          <a:p>
            <a:pPr marL="546100" lvl="1" indent="0" algn="l" rtl="0">
              <a:lnSpc>
                <a:spcPct val="100000"/>
              </a:lnSpc>
              <a:spcBef>
                <a:spcPts val="440"/>
              </a:spcBef>
              <a:spcAft>
                <a:spcPts val="0"/>
              </a:spcAft>
              <a:buSzPts val="2200"/>
              <a:buNone/>
            </a:pPr>
            <a:r>
              <a:rPr lang="en-US"/>
              <a:t>Application (Business Logic) Layer</a:t>
            </a:r>
            <a:endParaRPr lang="en-US"/>
          </a:p>
          <a:p>
            <a:pPr marL="546100" lvl="1" indent="0" algn="l" rtl="0">
              <a:lnSpc>
                <a:spcPct val="100000"/>
              </a:lnSpc>
              <a:spcBef>
                <a:spcPts val="440"/>
              </a:spcBef>
              <a:spcAft>
                <a:spcPts val="0"/>
              </a:spcAft>
              <a:buSzPts val="2200"/>
              <a:buNone/>
            </a:pPr>
            <a:r>
              <a:rPr lang="en-US"/>
              <a:t>Database Layer</a:t>
            </a:r>
            <a:endParaRPr lang="en-US"/>
          </a:p>
        </p:txBody>
      </p:sp>
    </p:spTree>
  </p:cSld>
  <p:clrMapOvr>
    <a:masterClrMapping/>
  </p:clrMapOvr>
  <p:transition advTm="4000">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42" name="Shape 142"/>
        <p:cNvGrpSpPr/>
        <p:nvPr/>
      </p:nvGrpSpPr>
      <p:grpSpPr>
        <a:xfrm>
          <a:off x="0" y="0"/>
          <a:ext cx="0" cy="0"/>
          <a:chOff x="0" y="0"/>
          <a:chExt cx="0" cy="0"/>
        </a:xfrm>
      </p:grpSpPr>
      <p:sp>
        <p:nvSpPr>
          <p:cNvPr id="143" name="Google Shape;143;p16"/>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b="1">
                <a:latin typeface="Times"/>
                <a:ea typeface="Times"/>
                <a:cs typeface="Times"/>
                <a:sym typeface="Times"/>
              </a:rPr>
              <a:t>2-Tier Architecture</a:t>
            </a:r>
            <a:endParaRPr lang="en-US" b="1">
              <a:latin typeface="Times"/>
              <a:ea typeface="Times"/>
              <a:cs typeface="Times"/>
              <a:sym typeface="Times"/>
            </a:endParaRPr>
          </a:p>
        </p:txBody>
      </p:sp>
      <p:pic>
        <p:nvPicPr>
          <p:cNvPr id="144" name="Google Shape;144;p16"/>
          <p:cNvPicPr preferRelativeResize="0"/>
          <p:nvPr/>
        </p:nvPicPr>
        <p:blipFill rotWithShape="1">
          <a:blip r:embed="rId1"/>
          <a:srcRect/>
          <a:stretch>
            <a:fillRect/>
          </a:stretch>
        </p:blipFill>
        <p:spPr>
          <a:xfrm>
            <a:off x="310515" y="1277620"/>
            <a:ext cx="8472170" cy="4879975"/>
          </a:xfrm>
          <a:prstGeom prst="rect">
            <a:avLst/>
          </a:prstGeom>
          <a:noFill/>
          <a:ln>
            <a:noFill/>
          </a:ln>
        </p:spPr>
      </p:pic>
    </p:spTree>
  </p:cSld>
  <p:clrMapOvr>
    <a:masterClrMapping/>
  </p:clrMapOvr>
  <p:transition advTm="4000">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48" name="Shape 148"/>
        <p:cNvGrpSpPr/>
        <p:nvPr/>
      </p:nvGrpSpPr>
      <p:grpSpPr>
        <a:xfrm>
          <a:off x="0" y="0"/>
          <a:ext cx="0" cy="0"/>
          <a:chOff x="0" y="0"/>
          <a:chExt cx="0" cy="0"/>
        </a:xfrm>
      </p:grpSpPr>
      <p:sp>
        <p:nvSpPr>
          <p:cNvPr id="149" name="Google Shape;149;p17"/>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b="1">
                <a:latin typeface="Times"/>
                <a:ea typeface="Times"/>
                <a:cs typeface="Times"/>
                <a:sym typeface="Times"/>
              </a:rPr>
              <a:t>3-tier architecture</a:t>
            </a:r>
            <a:endParaRPr lang="en-US" b="1">
              <a:latin typeface="Times"/>
              <a:ea typeface="Times"/>
              <a:cs typeface="Times"/>
              <a:sym typeface="Times"/>
            </a:endParaRPr>
          </a:p>
        </p:txBody>
      </p:sp>
      <p:pic>
        <p:nvPicPr>
          <p:cNvPr id="150" name="Google Shape;150;p17"/>
          <p:cNvPicPr preferRelativeResize="0"/>
          <p:nvPr/>
        </p:nvPicPr>
        <p:blipFill rotWithShape="1">
          <a:blip r:embed="rId1"/>
          <a:srcRect/>
          <a:stretch>
            <a:fillRect/>
          </a:stretch>
        </p:blipFill>
        <p:spPr>
          <a:xfrm>
            <a:off x="321945" y="1036955"/>
            <a:ext cx="8490585" cy="5445760"/>
          </a:xfrm>
          <a:prstGeom prst="rect">
            <a:avLst/>
          </a:prstGeom>
          <a:noFill/>
          <a:ln>
            <a:noFill/>
          </a:ln>
        </p:spPr>
      </p:pic>
    </p:spTree>
  </p:cSld>
  <p:clrMapOvr>
    <a:masterClrMapping/>
  </p:clrMapOvr>
  <p:transition advTm="4000">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54" name="Shape 154"/>
        <p:cNvGrpSpPr/>
        <p:nvPr/>
      </p:nvGrpSpPr>
      <p:grpSpPr>
        <a:xfrm>
          <a:off x="0" y="0"/>
          <a:ext cx="0" cy="0"/>
          <a:chOff x="0" y="0"/>
          <a:chExt cx="0" cy="0"/>
        </a:xfrm>
      </p:grpSpPr>
      <p:sp>
        <p:nvSpPr>
          <p:cNvPr id="155" name="Google Shape;155;p18"/>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800"/>
              <a:t>Difference Between 2-Tier and 3-Tier Architecture</a:t>
            </a:r>
            <a:endParaRPr sz="2800"/>
          </a:p>
        </p:txBody>
      </p:sp>
      <p:graphicFrame>
        <p:nvGraphicFramePr>
          <p:cNvPr id="156" name="Google Shape;156;p18"/>
          <p:cNvGraphicFramePr/>
          <p:nvPr/>
        </p:nvGraphicFramePr>
        <p:xfrm>
          <a:off x="135255" y="1116330"/>
          <a:ext cx="8675375" cy="4882500"/>
        </p:xfrm>
        <a:graphic>
          <a:graphicData uri="http://schemas.openxmlformats.org/drawingml/2006/table">
            <a:tbl>
              <a:tblPr>
                <a:noFill/>
                <a:tableStyleId>{E2EC8A93-7905-4238-A073-557011CF7622}</a:tableStyleId>
              </a:tblPr>
              <a:tblGrid>
                <a:gridCol w="2212975"/>
                <a:gridCol w="3570600"/>
                <a:gridCol w="2891800"/>
              </a:tblGrid>
              <a:tr h="46862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Feature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2-Tier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3-Tier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46862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Number of Layers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2</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3</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46862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Business Logic</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Client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Application Server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69025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Database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Server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Separate Database Server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46862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Security</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Lower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Higher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46862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Scalability</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Limited</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High</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69025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Performance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Suitable for small applications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Suitable for large enterprise applications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468625">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Maintenance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Difficult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Easier</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69025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Examples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MS Access, Desktop Applications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Amazon, Flipkart, Banking Systems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bl>
          </a:graphicData>
        </a:graphic>
      </p:graphicFrame>
    </p:spTree>
  </p:cSld>
  <p:clrMapOvr>
    <a:masterClrMapping/>
  </p:clrMapOvr>
  <p:transition advTm="4000">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60" name="Shape 160"/>
        <p:cNvGrpSpPr/>
        <p:nvPr/>
      </p:nvGrpSpPr>
      <p:grpSpPr>
        <a:xfrm>
          <a:off x="0" y="0"/>
          <a:ext cx="0" cy="0"/>
          <a:chOff x="0" y="0"/>
          <a:chExt cx="0" cy="0"/>
        </a:xfrm>
      </p:grpSpPr>
      <p:sp>
        <p:nvSpPr>
          <p:cNvPr id="161" name="Google Shape;161;p19"/>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Frontend and Backend Technologies</a:t>
            </a:r>
            <a:endParaRPr lang="en-US"/>
          </a:p>
        </p:txBody>
      </p:sp>
      <p:sp>
        <p:nvSpPr>
          <p:cNvPr id="162" name="Google Shape;162;p19"/>
          <p:cNvSpPr txBox="1"/>
          <p:nvPr>
            <p:ph type="body" idx="1"/>
          </p:nvPr>
        </p:nvSpPr>
        <p:spPr>
          <a:xfrm>
            <a:off x="457200" y="1165860"/>
            <a:ext cx="8229600" cy="4901565"/>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a:t>Frontend is the piece of the website users can see and interact with, for example, the graphical UI (GUI) and the command line, including the design, navigating menus, texts, images, videos, etc.</a:t>
            </a:r>
            <a:endParaRPr lang="en-US"/>
          </a:p>
          <a:p>
            <a:pPr marL="457200" lvl="0" indent="-368300" algn="l" rtl="0">
              <a:lnSpc>
                <a:spcPct val="100000"/>
              </a:lnSpc>
              <a:spcBef>
                <a:spcPts val="440"/>
              </a:spcBef>
              <a:spcAft>
                <a:spcPts val="0"/>
              </a:spcAft>
              <a:buClr>
                <a:schemeClr val="dk1"/>
              </a:buClr>
              <a:buSzPts val="2200"/>
              <a:buChar char="•"/>
            </a:pPr>
            <a:r>
              <a:rPr lang="en-US"/>
              <a:t>Backend, in actuality, is the piece of the site clients can't see and interface with. It's about how everything works.</a:t>
            </a:r>
            <a:endParaRPr lang="en-US"/>
          </a:p>
          <a:p>
            <a:pPr marL="457200" lvl="0" indent="-228600" algn="l" rtl="0">
              <a:lnSpc>
                <a:spcPct val="100000"/>
              </a:lnSpc>
              <a:spcBef>
                <a:spcPts val="440"/>
              </a:spcBef>
              <a:spcAft>
                <a:spcPts val="0"/>
              </a:spcAft>
              <a:buClr>
                <a:schemeClr val="dk1"/>
              </a:buClr>
              <a:buSzPts val="2200"/>
              <a:buNone/>
            </a:pPr>
          </a:p>
          <a:p>
            <a:pPr marL="88900" lvl="0" indent="0" algn="l" rtl="0">
              <a:lnSpc>
                <a:spcPct val="100000"/>
              </a:lnSpc>
              <a:spcBef>
                <a:spcPts val="440"/>
              </a:spcBef>
              <a:spcAft>
                <a:spcPts val="0"/>
              </a:spcAft>
              <a:buSzPts val="2200"/>
              <a:buNone/>
            </a:pPr>
            <a:r>
              <a:rPr lang="en-US" b="1">
                <a:latin typeface="Times"/>
                <a:ea typeface="Times"/>
                <a:cs typeface="Times"/>
                <a:sym typeface="Times"/>
              </a:rPr>
              <a:t>Frontend vs. Backend</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b="1">
                <a:latin typeface="Times"/>
                <a:ea typeface="Times"/>
                <a:cs typeface="Times"/>
                <a:sym typeface="Times"/>
              </a:rPr>
              <a:t>Frontend: </a:t>
            </a:r>
            <a:r>
              <a:rPr lang="en-US"/>
              <a:t>The visible side. It's what users interact with – from buttons to animations.</a:t>
            </a:r>
            <a:endParaRPr lang="en-US"/>
          </a:p>
          <a:p>
            <a:pPr marL="457200" lvl="0" indent="-368300" algn="l" rtl="0">
              <a:lnSpc>
                <a:spcPct val="100000"/>
              </a:lnSpc>
              <a:spcBef>
                <a:spcPts val="440"/>
              </a:spcBef>
              <a:spcAft>
                <a:spcPts val="0"/>
              </a:spcAft>
              <a:buClr>
                <a:schemeClr val="dk1"/>
              </a:buClr>
              <a:buSzPts val="2200"/>
              <a:buChar char="•"/>
            </a:pPr>
            <a:r>
              <a:rPr lang="en-US" b="1">
                <a:latin typeface="Times"/>
                <a:ea typeface="Times"/>
                <a:cs typeface="Times"/>
                <a:sym typeface="Times"/>
              </a:rPr>
              <a:t>Backend:</a:t>
            </a:r>
            <a:r>
              <a:rPr lang="en-US"/>
              <a:t> The invisible side. Handles data, logic, and ensures everything works properly behind the scenes.</a:t>
            </a:r>
            <a:endParaRPr lang="en-US"/>
          </a:p>
          <a:p>
            <a:pPr marL="457200" lvl="0" indent="-368300" algn="l" rtl="0">
              <a:lnSpc>
                <a:spcPct val="100000"/>
              </a:lnSpc>
              <a:spcBef>
                <a:spcPts val="440"/>
              </a:spcBef>
              <a:spcAft>
                <a:spcPts val="0"/>
              </a:spcAft>
              <a:buClr>
                <a:schemeClr val="dk1"/>
              </a:buClr>
              <a:buSzPts val="2200"/>
              <a:buChar char="•"/>
            </a:pPr>
            <a:r>
              <a:rPr lang="en-US" b="1">
                <a:latin typeface="Times"/>
                <a:ea typeface="Times"/>
                <a:cs typeface="Times"/>
                <a:sym typeface="Times"/>
              </a:rPr>
              <a:t>Collaboration: </a:t>
            </a:r>
            <a:r>
              <a:rPr lang="en-US"/>
              <a:t>Both need to work in perfect harmony for smooth user experiences!</a:t>
            </a:r>
            <a:endParaRPr lang="en-US"/>
          </a:p>
        </p:txBody>
      </p:sp>
    </p:spTree>
  </p:cSld>
  <p:clrMapOvr>
    <a:masterClrMapping/>
  </p:clrMapOvr>
  <p:transition advTm="4000">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66" name="Shape 166"/>
        <p:cNvGrpSpPr/>
        <p:nvPr/>
      </p:nvGrpSpPr>
      <p:grpSpPr>
        <a:xfrm>
          <a:off x="0" y="0"/>
          <a:ext cx="0" cy="0"/>
          <a:chOff x="0" y="0"/>
          <a:chExt cx="0" cy="0"/>
        </a:xfrm>
      </p:grpSpPr>
      <p:sp>
        <p:nvSpPr>
          <p:cNvPr id="167" name="Google Shape;167;p20"/>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Popular Frontend and Backend Technologies</a:t>
            </a:r>
            <a:endParaRPr lang="en-US"/>
          </a:p>
        </p:txBody>
      </p:sp>
      <p:pic>
        <p:nvPicPr>
          <p:cNvPr id="168" name="Google Shape;168;p20"/>
          <p:cNvPicPr preferRelativeResize="0"/>
          <p:nvPr/>
        </p:nvPicPr>
        <p:blipFill rotWithShape="1">
          <a:blip r:embed="rId1"/>
          <a:srcRect/>
          <a:stretch>
            <a:fillRect/>
          </a:stretch>
        </p:blipFill>
        <p:spPr>
          <a:xfrm>
            <a:off x="24130" y="997585"/>
            <a:ext cx="4927600" cy="4732655"/>
          </a:xfrm>
          <a:prstGeom prst="rect">
            <a:avLst/>
          </a:prstGeom>
          <a:noFill/>
          <a:ln>
            <a:noFill/>
          </a:ln>
        </p:spPr>
      </p:pic>
      <p:pic>
        <p:nvPicPr>
          <p:cNvPr id="169" name="Google Shape;169;p20"/>
          <p:cNvPicPr preferRelativeResize="0"/>
          <p:nvPr/>
        </p:nvPicPr>
        <p:blipFill rotWithShape="1">
          <a:blip r:embed="rId2"/>
          <a:srcRect/>
          <a:stretch>
            <a:fillRect/>
          </a:stretch>
        </p:blipFill>
        <p:spPr>
          <a:xfrm>
            <a:off x="4784725" y="997585"/>
            <a:ext cx="3902075" cy="4732655"/>
          </a:xfrm>
          <a:prstGeom prst="rect">
            <a:avLst/>
          </a:prstGeom>
          <a:noFill/>
          <a:ln>
            <a:noFill/>
          </a:ln>
        </p:spPr>
      </p:pic>
    </p:spTree>
  </p:cSld>
  <p:clrMapOvr>
    <a:masterClrMapping/>
  </p:clrMapOvr>
  <p:transition advTm="4000">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73" name="Shape 173"/>
        <p:cNvGrpSpPr/>
        <p:nvPr/>
      </p:nvGrpSpPr>
      <p:grpSpPr>
        <a:xfrm>
          <a:off x="0" y="0"/>
          <a:ext cx="0" cy="0"/>
          <a:chOff x="0" y="0"/>
          <a:chExt cx="0" cy="0"/>
        </a:xfrm>
      </p:grpSpPr>
      <p:sp>
        <p:nvSpPr>
          <p:cNvPr id="174" name="Google Shape;174;p21"/>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Static Website</a:t>
            </a:r>
            <a:endParaRPr lang="en-US"/>
          </a:p>
        </p:txBody>
      </p:sp>
      <p:sp>
        <p:nvSpPr>
          <p:cNvPr id="175" name="Google Shape;175;p21"/>
          <p:cNvSpPr txBox="1"/>
          <p:nvPr>
            <p:ph type="body" idx="1"/>
          </p:nvPr>
        </p:nvSpPr>
        <p:spPr>
          <a:xfrm>
            <a:off x="457200" y="976630"/>
            <a:ext cx="8229600" cy="4862195"/>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a:t>In Static Websites, Web pages are returned by the server which are prebuilt source code files built using simple languages such as HTML, CSS, or JavaScript. </a:t>
            </a:r>
            <a:endParaRPr lang="en-US"/>
          </a:p>
          <a:p>
            <a:pPr marL="457200" lvl="0" indent="-368300" algn="l" rtl="0">
              <a:lnSpc>
                <a:spcPct val="100000"/>
              </a:lnSpc>
              <a:spcBef>
                <a:spcPts val="440"/>
              </a:spcBef>
              <a:spcAft>
                <a:spcPts val="0"/>
              </a:spcAft>
              <a:buClr>
                <a:schemeClr val="dk1"/>
              </a:buClr>
              <a:buSzPts val="2200"/>
              <a:buChar char="•"/>
            </a:pPr>
            <a:r>
              <a:rPr lang="en-US"/>
              <a:t>There is no processing of content on the server (according to the user) in Static Websites. </a:t>
            </a:r>
            <a:endParaRPr lang="en-US"/>
          </a:p>
          <a:p>
            <a:pPr marL="457200" lvl="0" indent="-368300" algn="l" rtl="0">
              <a:lnSpc>
                <a:spcPct val="100000"/>
              </a:lnSpc>
              <a:spcBef>
                <a:spcPts val="440"/>
              </a:spcBef>
              <a:spcAft>
                <a:spcPts val="0"/>
              </a:spcAft>
              <a:buClr>
                <a:schemeClr val="dk1"/>
              </a:buClr>
              <a:buSzPts val="2200"/>
              <a:buChar char="•"/>
            </a:pPr>
            <a:r>
              <a:rPr lang="en-US"/>
              <a:t>Web pages are returned by the server with no change therefore, static Websites are fast. </a:t>
            </a:r>
            <a:endParaRPr lang="en-US"/>
          </a:p>
          <a:p>
            <a:pPr marL="457200" lvl="0" indent="-368300" algn="l" rtl="0">
              <a:lnSpc>
                <a:spcPct val="100000"/>
              </a:lnSpc>
              <a:spcBef>
                <a:spcPts val="440"/>
              </a:spcBef>
              <a:spcAft>
                <a:spcPts val="0"/>
              </a:spcAft>
              <a:buClr>
                <a:schemeClr val="dk1"/>
              </a:buClr>
              <a:buSzPts val="2200"/>
              <a:buChar char="•"/>
            </a:pPr>
            <a:r>
              <a:rPr lang="en-US"/>
              <a:t>There is no interaction with databases. Also, they are less costly as the host does not need to support server-side processing with different languages.</a:t>
            </a:r>
            <a:endParaRPr lang="en-US"/>
          </a:p>
          <a:p>
            <a:pPr marL="457200" lvl="0" indent="-368300" algn="l" rtl="0">
              <a:lnSpc>
                <a:spcPct val="100000"/>
              </a:lnSpc>
              <a:spcBef>
                <a:spcPts val="440"/>
              </a:spcBef>
              <a:spcAft>
                <a:spcPts val="0"/>
              </a:spcAft>
              <a:buClr>
                <a:schemeClr val="dk1"/>
              </a:buClr>
              <a:buSzPts val="2200"/>
              <a:buChar char="•"/>
            </a:pPr>
            <a:r>
              <a:rPr lang="en-US"/>
              <a:t>Static does not mean that it will not respond to user actions, These Websites are called static because these cannot be manipulated on the server or interact with databases</a:t>
            </a:r>
            <a:endParaRPr lang="en-US"/>
          </a:p>
        </p:txBody>
      </p:sp>
    </p:spTree>
  </p:cSld>
  <p:clrMapOvr>
    <a:masterClrMapping/>
  </p:clrMapOvr>
  <p:transition advTm="4000">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79" name="Shape 179"/>
        <p:cNvGrpSpPr/>
        <p:nvPr/>
      </p:nvGrpSpPr>
      <p:grpSpPr>
        <a:xfrm>
          <a:off x="0" y="0"/>
          <a:ext cx="0" cy="0"/>
          <a:chOff x="0" y="0"/>
          <a:chExt cx="0" cy="0"/>
        </a:xfrm>
      </p:grpSpPr>
      <p:sp>
        <p:nvSpPr>
          <p:cNvPr id="180" name="Google Shape;180;p22"/>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Architecture of Static Website</a:t>
            </a:r>
            <a:endParaRPr lang="en-US"/>
          </a:p>
        </p:txBody>
      </p:sp>
      <p:pic>
        <p:nvPicPr>
          <p:cNvPr id="181" name="Google Shape;181;p22"/>
          <p:cNvPicPr preferRelativeResize="0"/>
          <p:nvPr/>
        </p:nvPicPr>
        <p:blipFill rotWithShape="1">
          <a:blip r:embed="rId1"/>
          <a:srcRect b="4894"/>
          <a:stretch>
            <a:fillRect/>
          </a:stretch>
        </p:blipFill>
        <p:spPr>
          <a:xfrm>
            <a:off x="400050" y="1187450"/>
            <a:ext cx="8343900" cy="4935855"/>
          </a:xfrm>
          <a:prstGeom prst="rect">
            <a:avLst/>
          </a:prstGeom>
          <a:noFill/>
          <a:ln>
            <a:noFill/>
          </a:ln>
        </p:spPr>
      </p:pic>
    </p:spTree>
  </p:cSld>
  <p:clrMapOvr>
    <a:masterClrMapping/>
  </p:clrMapOvr>
  <p:transition advTm="4000">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85" name="Shape 185"/>
        <p:cNvGrpSpPr/>
        <p:nvPr/>
      </p:nvGrpSpPr>
      <p:grpSpPr>
        <a:xfrm>
          <a:off x="0" y="0"/>
          <a:ext cx="0" cy="0"/>
          <a:chOff x="0" y="0"/>
          <a:chExt cx="0" cy="0"/>
        </a:xfrm>
      </p:grpSpPr>
      <p:sp>
        <p:nvSpPr>
          <p:cNvPr id="186" name="Google Shape;186;p23"/>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Dynamic Website</a:t>
            </a:r>
            <a:endParaRPr lang="en-US"/>
          </a:p>
        </p:txBody>
      </p:sp>
      <p:sp>
        <p:nvSpPr>
          <p:cNvPr id="187" name="Google Shape;187;p23"/>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a:t>Dynamic Website: In Dynamic Websites, Web pages are returned by the server which are processed during runtime means they are not prebuilt web pages but they are built during runtime according to the user's demand with the help of server-side scripting languages such as PHP, Node.js, ASP.NET and many more supported by the server. So, they are slower than static websites but updates and interaction with databases are possible. </a:t>
            </a:r>
            <a:endParaRPr lang="en-US"/>
          </a:p>
          <a:p>
            <a:pPr marL="457200" lvl="0" indent="-228600" algn="l" rtl="0">
              <a:lnSpc>
                <a:spcPct val="100000"/>
              </a:lnSpc>
              <a:spcBef>
                <a:spcPts val="440"/>
              </a:spcBef>
              <a:spcAft>
                <a:spcPts val="0"/>
              </a:spcAft>
              <a:buClr>
                <a:schemeClr val="dk1"/>
              </a:buClr>
              <a:buSzPts val="2200"/>
              <a:buNone/>
            </a:pPr>
          </a:p>
          <a:p>
            <a:pPr marL="457200" lvl="0" indent="-368300" algn="l" rtl="0">
              <a:lnSpc>
                <a:spcPct val="100000"/>
              </a:lnSpc>
              <a:spcBef>
                <a:spcPts val="440"/>
              </a:spcBef>
              <a:spcAft>
                <a:spcPts val="0"/>
              </a:spcAft>
              <a:buClr>
                <a:schemeClr val="dk1"/>
              </a:buClr>
              <a:buSzPts val="2200"/>
              <a:buChar char="•"/>
            </a:pPr>
            <a:r>
              <a:rPr lang="en-US"/>
              <a:t>Dynamic Websites are used over Static Websites as updates can be done very easily as compared to static websites (Where altering in every page is required) but in Dynamic Websites, it is possible to do a common change once and it will reflect in all the web pages. </a:t>
            </a:r>
            <a:endParaRPr lang="en-US"/>
          </a:p>
        </p:txBody>
      </p:sp>
    </p:spTree>
  </p:cSld>
  <p:clrMapOvr>
    <a:masterClrMapping/>
  </p:clrMapOvr>
  <p:transition advTm="4000">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91" name="Shape 191"/>
        <p:cNvGrpSpPr/>
        <p:nvPr/>
      </p:nvGrpSpPr>
      <p:grpSpPr>
        <a:xfrm>
          <a:off x="0" y="0"/>
          <a:ext cx="0" cy="0"/>
          <a:chOff x="0" y="0"/>
          <a:chExt cx="0" cy="0"/>
        </a:xfrm>
      </p:grpSpPr>
      <p:sp>
        <p:nvSpPr>
          <p:cNvPr id="192" name="Google Shape;192;p24"/>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Architecture of Dynamic Website</a:t>
            </a:r>
            <a:endParaRPr lang="en-US"/>
          </a:p>
        </p:txBody>
      </p:sp>
      <p:pic>
        <p:nvPicPr>
          <p:cNvPr id="193" name="Google Shape;193;p24"/>
          <p:cNvPicPr preferRelativeResize="0"/>
          <p:nvPr/>
        </p:nvPicPr>
        <p:blipFill rotWithShape="1">
          <a:blip r:embed="rId1"/>
          <a:srcRect/>
          <a:stretch>
            <a:fillRect/>
          </a:stretch>
        </p:blipFill>
        <p:spPr>
          <a:xfrm>
            <a:off x="206375" y="1704340"/>
            <a:ext cx="8642350" cy="4455795"/>
          </a:xfrm>
          <a:prstGeom prst="rect">
            <a:avLst/>
          </a:prstGeom>
          <a:noFill/>
          <a:ln>
            <a:noFill/>
          </a:ln>
        </p:spPr>
      </p:pic>
    </p:spTree>
  </p:cSld>
  <p:clrMapOvr>
    <a:masterClrMapping/>
  </p:clrMapOvr>
  <p:transition advTm="4000">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97" name="Shape 197"/>
        <p:cNvGrpSpPr/>
        <p:nvPr/>
      </p:nvGrpSpPr>
      <p:grpSpPr>
        <a:xfrm>
          <a:off x="0" y="0"/>
          <a:ext cx="0" cy="0"/>
          <a:chOff x="0" y="0"/>
          <a:chExt cx="0" cy="0"/>
        </a:xfrm>
      </p:grpSpPr>
      <p:sp>
        <p:nvSpPr>
          <p:cNvPr id="198" name="Google Shape;198;p25"/>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800"/>
              <a:t>Difference Between Static and Dynamic Websites:  </a:t>
            </a:r>
            <a:endParaRPr sz="2800"/>
          </a:p>
        </p:txBody>
      </p:sp>
      <p:pic>
        <p:nvPicPr>
          <p:cNvPr id="199" name="Google Shape;199;p25"/>
          <p:cNvPicPr preferRelativeResize="0"/>
          <p:nvPr/>
        </p:nvPicPr>
        <p:blipFill rotWithShape="1">
          <a:blip r:embed="rId1"/>
          <a:srcRect/>
          <a:stretch>
            <a:fillRect/>
          </a:stretch>
        </p:blipFill>
        <p:spPr>
          <a:xfrm>
            <a:off x="0" y="1155065"/>
            <a:ext cx="9144000" cy="4993005"/>
          </a:xfrm>
          <a:prstGeom prst="rect">
            <a:avLst/>
          </a:prstGeom>
          <a:noFill/>
          <a:ln>
            <a:noFill/>
          </a:ln>
        </p:spPr>
      </p:pic>
    </p:spTree>
  </p:cSld>
  <p:clrMapOvr>
    <a:masterClrMapping/>
  </p:clrMapOvr>
  <p:transition advTm="4000">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203" name="Shape 203"/>
        <p:cNvGrpSpPr/>
        <p:nvPr/>
      </p:nvGrpSpPr>
      <p:grpSpPr>
        <a:xfrm>
          <a:off x="0" y="0"/>
          <a:ext cx="0" cy="0"/>
          <a:chOff x="0" y="0"/>
          <a:chExt cx="0" cy="0"/>
        </a:xfrm>
      </p:grpSpPr>
      <p:sp>
        <p:nvSpPr>
          <p:cNvPr id="204" name="Google Shape;204;p26"/>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Web Application Lifecycle</a:t>
            </a:r>
            <a:endParaRPr lang="en-US"/>
          </a:p>
        </p:txBody>
      </p:sp>
      <p:pic>
        <p:nvPicPr>
          <p:cNvPr id="205" name="Google Shape;205;p26"/>
          <p:cNvPicPr preferRelativeResize="0"/>
          <p:nvPr/>
        </p:nvPicPr>
        <p:blipFill rotWithShape="1">
          <a:blip r:embed="rId1"/>
          <a:srcRect/>
          <a:stretch>
            <a:fillRect/>
          </a:stretch>
        </p:blipFill>
        <p:spPr>
          <a:xfrm>
            <a:off x="717550" y="1123950"/>
            <a:ext cx="7708900" cy="4610100"/>
          </a:xfrm>
          <a:prstGeom prst="rect">
            <a:avLst/>
          </a:prstGeom>
          <a:noFill/>
          <a:ln>
            <a:noFill/>
          </a:ln>
        </p:spPr>
      </p:pic>
    </p:spTree>
  </p:cSld>
  <p:clrMapOvr>
    <a:masterClrMapping/>
  </p:clrMapOvr>
  <p:transition advTm="4000">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209" name="Shape 209"/>
        <p:cNvGrpSpPr/>
        <p:nvPr/>
      </p:nvGrpSpPr>
      <p:grpSpPr>
        <a:xfrm>
          <a:off x="0" y="0"/>
          <a:ext cx="0" cy="0"/>
          <a:chOff x="0" y="0"/>
          <a:chExt cx="0" cy="0"/>
        </a:xfrm>
      </p:grpSpPr>
      <p:sp>
        <p:nvSpPr>
          <p:cNvPr id="210" name="Google Shape;210;p27"/>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endParaRPr lang="en-US"/>
          </a:p>
        </p:txBody>
      </p:sp>
      <p:graphicFrame>
        <p:nvGraphicFramePr>
          <p:cNvPr id="211" name="Google Shape;211;p27"/>
          <p:cNvGraphicFramePr/>
          <p:nvPr/>
        </p:nvGraphicFramePr>
        <p:xfrm>
          <a:off x="486410" y="965200"/>
          <a:ext cx="7863850" cy="3000000"/>
        </p:xfrm>
        <a:graphic>
          <a:graphicData uri="http://schemas.openxmlformats.org/drawingml/2006/table">
            <a:tbl>
              <a:tblPr>
                <a:noFill/>
                <a:tableStyleId>{E2EC8A93-7905-4238-A073-557011CF7622}</a:tableStyleId>
              </a:tblPr>
              <a:tblGrid>
                <a:gridCol w="1606550"/>
                <a:gridCol w="6257300"/>
              </a:tblGrid>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Stage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Explanation </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Planning</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Defines the project objectives, requirements, timeline, and resources before development begins.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Design</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Creates the user interface (UI), user experience (UX), and overall architecture of the web application.</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Development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Implements the application by writing the front-end and back-end code.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Testing</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Verifies that the application is free from bugs and meets all functional and performance requirements.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Deployment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Launches the completed web application to the live server for end users.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Maintenance</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Continuously updates, fixes bugs, and improves the application after deployment.</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Feedback</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Collects user suggestions and reviews to identify areas for future improvements.</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54000">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Monitoring</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0" i="0" u="none" strike="noStrike" cap="none">
                          <a:solidFill>
                            <a:srgbClr val="000000"/>
                          </a:solidFill>
                        </a:rPr>
                        <a:t>Continuously tracks the application's performance, security, and availability to ensure smooth operation.</a:t>
                      </a:r>
                      <a:endParaRPr sz="20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bl>
          </a:graphicData>
        </a:graphic>
      </p:graphicFrame>
    </p:spTree>
  </p:cSld>
  <p:clrMapOvr>
    <a:masterClrMapping/>
  </p:clrMapOvr>
  <p:transition advTm="4000">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215" name="Shape 215"/>
        <p:cNvGrpSpPr/>
        <p:nvPr/>
      </p:nvGrpSpPr>
      <p:grpSpPr>
        <a:xfrm>
          <a:off x="0" y="0"/>
          <a:ext cx="0" cy="0"/>
          <a:chOff x="0" y="0"/>
          <a:chExt cx="0" cy="0"/>
        </a:xfrm>
      </p:grpSpPr>
      <p:sp>
        <p:nvSpPr>
          <p:cNvPr id="216" name="Google Shape;216;p28"/>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is a Web Browser?</a:t>
            </a:r>
            <a:endParaRPr lang="en-US"/>
          </a:p>
        </p:txBody>
      </p:sp>
      <p:sp>
        <p:nvSpPr>
          <p:cNvPr id="217" name="Google Shape;217;p28"/>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a:t>A Web Browser is a software application used to access, retrieve, and display web pages on the Internet. It communicates with web servers using HTTP/HTTPS protocols and renders HTML, CSS, and JavaScript into interactive web pages.</a:t>
            </a:r>
            <a:endParaRPr lang="en-US"/>
          </a:p>
          <a:p>
            <a:pPr marL="88900" lvl="0" indent="0" algn="l" rtl="0">
              <a:lnSpc>
                <a:spcPct val="100000"/>
              </a:lnSpc>
              <a:spcBef>
                <a:spcPts val="440"/>
              </a:spcBef>
              <a:spcAft>
                <a:spcPts val="0"/>
              </a:spcAft>
              <a:buSzPts val="2200"/>
              <a:buNone/>
            </a:pPr>
          </a:p>
          <a:p>
            <a:pPr marL="88900" lvl="0" indent="0" algn="l" rtl="0">
              <a:lnSpc>
                <a:spcPct val="100000"/>
              </a:lnSpc>
              <a:spcBef>
                <a:spcPts val="440"/>
              </a:spcBef>
              <a:spcAft>
                <a:spcPts val="0"/>
              </a:spcAft>
              <a:buSzPts val="2200"/>
              <a:buNone/>
            </a:pPr>
            <a:r>
              <a:rPr lang="en-US" b="1">
                <a:latin typeface="Times"/>
                <a:ea typeface="Times"/>
                <a:cs typeface="Times"/>
                <a:sym typeface="Times"/>
              </a:rPr>
              <a:t>Popular Web Browsers</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 Google Chrome</a:t>
            </a:r>
            <a:endParaRPr lang="en-US"/>
          </a:p>
          <a:p>
            <a:pPr marL="457200" lvl="0" indent="-368300" algn="l" rtl="0">
              <a:lnSpc>
                <a:spcPct val="100000"/>
              </a:lnSpc>
              <a:spcBef>
                <a:spcPts val="440"/>
              </a:spcBef>
              <a:spcAft>
                <a:spcPts val="0"/>
              </a:spcAft>
              <a:buClr>
                <a:schemeClr val="dk1"/>
              </a:buClr>
              <a:buSzPts val="2200"/>
              <a:buChar char="•"/>
            </a:pPr>
            <a:r>
              <a:rPr lang="en-US"/>
              <a:t>🦊 Mozilla Firefox</a:t>
            </a:r>
            <a:endParaRPr lang="en-US"/>
          </a:p>
          <a:p>
            <a:pPr marL="457200" lvl="0" indent="-368300" algn="l" rtl="0">
              <a:lnSpc>
                <a:spcPct val="100000"/>
              </a:lnSpc>
              <a:spcBef>
                <a:spcPts val="440"/>
              </a:spcBef>
              <a:spcAft>
                <a:spcPts val="0"/>
              </a:spcAft>
              <a:buClr>
                <a:schemeClr val="dk1"/>
              </a:buClr>
              <a:buSzPts val="2200"/>
              <a:buChar char="•"/>
            </a:pPr>
            <a:r>
              <a:rPr lang="en-US"/>
              <a:t>🧭 Microsoft Edge</a:t>
            </a:r>
            <a:endParaRPr lang="en-US"/>
          </a:p>
          <a:p>
            <a:pPr marL="457200" lvl="0" indent="-368300" algn="l" rtl="0">
              <a:lnSpc>
                <a:spcPct val="100000"/>
              </a:lnSpc>
              <a:spcBef>
                <a:spcPts val="440"/>
              </a:spcBef>
              <a:spcAft>
                <a:spcPts val="0"/>
              </a:spcAft>
              <a:buClr>
                <a:schemeClr val="dk1"/>
              </a:buClr>
              <a:buSzPts val="2200"/>
              <a:buChar char="•"/>
            </a:pPr>
            <a:r>
              <a:rPr lang="en-US"/>
              <a:t>🍎 Safari</a:t>
            </a:r>
            <a:endParaRPr lang="en-US"/>
          </a:p>
          <a:p>
            <a:pPr marL="457200" lvl="0" indent="-368300" algn="l" rtl="0">
              <a:lnSpc>
                <a:spcPct val="100000"/>
              </a:lnSpc>
              <a:spcBef>
                <a:spcPts val="440"/>
              </a:spcBef>
              <a:spcAft>
                <a:spcPts val="0"/>
              </a:spcAft>
              <a:buClr>
                <a:schemeClr val="dk1"/>
              </a:buClr>
              <a:buSzPts val="2200"/>
              <a:buChar char="•"/>
            </a:pPr>
            <a:r>
              <a:rPr lang="en-US"/>
              <a:t>🎭 Opera</a:t>
            </a:r>
            <a:endParaRPr lang="en-US"/>
          </a:p>
        </p:txBody>
      </p:sp>
    </p:spTree>
  </p:cSld>
  <p:clrMapOvr>
    <a:masterClrMapping/>
  </p:clrMapOvr>
  <p:transition advTm="4000">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221" name="Shape 221"/>
        <p:cNvGrpSpPr/>
        <p:nvPr/>
      </p:nvGrpSpPr>
      <p:grpSpPr>
        <a:xfrm>
          <a:off x="0" y="0"/>
          <a:ext cx="0" cy="0"/>
          <a:chOff x="0" y="0"/>
          <a:chExt cx="0" cy="0"/>
        </a:xfrm>
      </p:grpSpPr>
      <p:sp>
        <p:nvSpPr>
          <p:cNvPr id="222" name="Google Shape;222;p29"/>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Browser Developer Tools (DevTools)</a:t>
            </a:r>
            <a:endParaRPr lang="en-US"/>
          </a:p>
        </p:txBody>
      </p:sp>
      <p:sp>
        <p:nvSpPr>
          <p:cNvPr id="223" name="Google Shape;223;p29"/>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a:t>Browser Developer Tools (DevTools) are built-in utilities that help developers inspect, debug, and optimize websites.</a:t>
            </a:r>
            <a:endParaRPr lang="en-US"/>
          </a:p>
          <a:p>
            <a:pPr marL="88900" lvl="0" indent="0" algn="l" rtl="0">
              <a:lnSpc>
                <a:spcPct val="100000"/>
              </a:lnSpc>
              <a:spcBef>
                <a:spcPts val="440"/>
              </a:spcBef>
              <a:spcAft>
                <a:spcPts val="0"/>
              </a:spcAft>
              <a:buSzPts val="2200"/>
              <a:buNone/>
            </a:pPr>
            <a:endParaRPr b="1">
              <a:latin typeface="Times"/>
              <a:ea typeface="Times"/>
              <a:cs typeface="Times"/>
              <a:sym typeface="Times"/>
            </a:endParaRPr>
          </a:p>
          <a:p>
            <a:pPr marL="88900" lvl="0" indent="0" algn="l" rtl="0">
              <a:lnSpc>
                <a:spcPct val="100000"/>
              </a:lnSpc>
              <a:spcBef>
                <a:spcPts val="440"/>
              </a:spcBef>
              <a:spcAft>
                <a:spcPts val="0"/>
              </a:spcAft>
              <a:buSzPts val="2200"/>
              <a:buNone/>
            </a:pPr>
            <a:r>
              <a:rPr lang="en-US" b="1">
                <a:latin typeface="Times"/>
                <a:ea typeface="Times"/>
                <a:cs typeface="Times"/>
                <a:sym typeface="Times"/>
              </a:rPr>
              <a:t>Features</a:t>
            </a:r>
            <a:endParaRPr lang="en-US"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 Inspect HTML elements</a:t>
            </a:r>
            <a:endParaRPr lang="en-US"/>
          </a:p>
          <a:p>
            <a:pPr marL="457200" lvl="0" indent="-368300" algn="l" rtl="0">
              <a:lnSpc>
                <a:spcPct val="100000"/>
              </a:lnSpc>
              <a:spcBef>
                <a:spcPts val="440"/>
              </a:spcBef>
              <a:spcAft>
                <a:spcPts val="0"/>
              </a:spcAft>
              <a:buClr>
                <a:schemeClr val="dk1"/>
              </a:buClr>
              <a:buSzPts val="2200"/>
              <a:buChar char="•"/>
            </a:pPr>
            <a:r>
              <a:rPr lang="en-US"/>
              <a:t>🎨 Modify CSS styles in real time</a:t>
            </a:r>
            <a:endParaRPr lang="en-US"/>
          </a:p>
          <a:p>
            <a:pPr marL="457200" lvl="0" indent="-368300" algn="l" rtl="0">
              <a:lnSpc>
                <a:spcPct val="100000"/>
              </a:lnSpc>
              <a:spcBef>
                <a:spcPts val="440"/>
              </a:spcBef>
              <a:spcAft>
                <a:spcPts val="0"/>
              </a:spcAft>
              <a:buClr>
                <a:schemeClr val="dk1"/>
              </a:buClr>
              <a:buSzPts val="2200"/>
              <a:buChar char="•"/>
            </a:pPr>
            <a:r>
              <a:rPr lang="en-US"/>
              <a:t>💻 Debug JavaScript</a:t>
            </a:r>
            <a:endParaRPr lang="en-US"/>
          </a:p>
          <a:p>
            <a:pPr marL="457200" lvl="0" indent="-368300" algn="l" rtl="0">
              <a:lnSpc>
                <a:spcPct val="100000"/>
              </a:lnSpc>
              <a:spcBef>
                <a:spcPts val="440"/>
              </a:spcBef>
              <a:spcAft>
                <a:spcPts val="0"/>
              </a:spcAft>
              <a:buClr>
                <a:schemeClr val="dk1"/>
              </a:buClr>
              <a:buSzPts val="2200"/>
              <a:buChar char="•"/>
            </a:pPr>
            <a:r>
              <a:rPr lang="en-US"/>
              <a:t>🌐 Monitor network requests</a:t>
            </a:r>
            <a:endParaRPr lang="en-US"/>
          </a:p>
          <a:p>
            <a:pPr marL="457200" lvl="0" indent="-368300" algn="l" rtl="0">
              <a:lnSpc>
                <a:spcPct val="100000"/>
              </a:lnSpc>
              <a:spcBef>
                <a:spcPts val="440"/>
              </a:spcBef>
              <a:spcAft>
                <a:spcPts val="0"/>
              </a:spcAft>
              <a:buClr>
                <a:schemeClr val="dk1"/>
              </a:buClr>
              <a:buSzPts val="2200"/>
              <a:buChar char="•"/>
            </a:pPr>
            <a:r>
              <a:rPr lang="en-US"/>
              <a:t>📊 Analyze website performance</a:t>
            </a:r>
            <a:endParaRPr lang="en-US"/>
          </a:p>
          <a:p>
            <a:pPr marL="457200" lvl="0" indent="-368300" algn="l" rtl="0">
              <a:lnSpc>
                <a:spcPct val="100000"/>
              </a:lnSpc>
              <a:spcBef>
                <a:spcPts val="440"/>
              </a:spcBef>
              <a:spcAft>
                <a:spcPts val="0"/>
              </a:spcAft>
              <a:buClr>
                <a:schemeClr val="dk1"/>
              </a:buClr>
              <a:buSzPts val="2200"/>
              <a:buChar char="•"/>
            </a:pPr>
            <a:r>
              <a:rPr lang="en-US"/>
              <a:t>📱 Test responsive web design</a:t>
            </a:r>
            <a:endParaRPr lang="en-US"/>
          </a:p>
        </p:txBody>
      </p:sp>
    </p:spTree>
  </p:cSld>
  <p:clrMapOvr>
    <a:masterClrMapping/>
  </p:clrMapOvr>
  <p:transition advTm="4000">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227" name="Shape 227"/>
        <p:cNvGrpSpPr/>
        <p:nvPr/>
      </p:nvGrpSpPr>
      <p:grpSpPr>
        <a:xfrm>
          <a:off x="0" y="0"/>
          <a:ext cx="0" cy="0"/>
          <a:chOff x="0" y="0"/>
          <a:chExt cx="0" cy="0"/>
        </a:xfrm>
      </p:grpSpPr>
      <p:sp>
        <p:nvSpPr>
          <p:cNvPr id="228" name="Google Shape;228;p30"/>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is HTTP?</a:t>
            </a:r>
            <a:endParaRPr lang="en-US"/>
          </a:p>
        </p:txBody>
      </p:sp>
      <p:sp>
        <p:nvSpPr>
          <p:cNvPr id="229" name="Google Shape;229;p30"/>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a:t>HTTP (HyperText Transfer Protocol) is a communication protocol used to transfer web pages and other resources between a web browser (client) and a web server.</a:t>
            </a:r>
            <a:endParaRPr lang="en-US"/>
          </a:p>
          <a:p>
            <a:pPr marL="457200" lvl="0" indent="-368300" algn="l" rtl="0">
              <a:lnSpc>
                <a:spcPct val="100000"/>
              </a:lnSpc>
              <a:spcBef>
                <a:spcPts val="440"/>
              </a:spcBef>
              <a:spcAft>
                <a:spcPts val="0"/>
              </a:spcAft>
              <a:buClr>
                <a:schemeClr val="dk1"/>
              </a:buClr>
              <a:buSzPts val="2200"/>
              <a:buChar char="•"/>
            </a:pPr>
            <a:r>
              <a:rPr lang="en-US"/>
              <a:t>It is the foundation of communication on the World Wide Web (WWW).</a:t>
            </a:r>
            <a:endParaRPr lang="en-US"/>
          </a:p>
          <a:p>
            <a:pPr marL="457200" lvl="0" indent="-368300" algn="l" rtl="0">
              <a:lnSpc>
                <a:spcPct val="100000"/>
              </a:lnSpc>
              <a:spcBef>
                <a:spcPts val="440"/>
              </a:spcBef>
              <a:spcAft>
                <a:spcPts val="0"/>
              </a:spcAft>
              <a:buClr>
                <a:schemeClr val="dk1"/>
              </a:buClr>
              <a:buSzPts val="2200"/>
              <a:buChar char="•"/>
            </a:pPr>
            <a:r>
              <a:rPr lang="en-US"/>
              <a:t>HTTP works on a request-response model.</a:t>
            </a:r>
            <a:endParaRPr lang="en-US"/>
          </a:p>
          <a:p>
            <a:pPr marL="457200" lvl="0" indent="-368300" algn="l" rtl="0">
              <a:lnSpc>
                <a:spcPct val="100000"/>
              </a:lnSpc>
              <a:spcBef>
                <a:spcPts val="440"/>
              </a:spcBef>
              <a:spcAft>
                <a:spcPts val="0"/>
              </a:spcAft>
              <a:buClr>
                <a:schemeClr val="dk1"/>
              </a:buClr>
              <a:buSzPts val="2200"/>
              <a:buChar char="•"/>
            </a:pPr>
            <a:r>
              <a:rPr lang="en-US"/>
              <a:t>It is stateless, meaning every request is independent.</a:t>
            </a:r>
            <a:endParaRPr lang="en-US"/>
          </a:p>
          <a:p>
            <a:pPr marL="88900" lvl="0" indent="0" algn="l" rtl="0">
              <a:lnSpc>
                <a:spcPct val="100000"/>
              </a:lnSpc>
              <a:spcBef>
                <a:spcPts val="440"/>
              </a:spcBef>
              <a:spcAft>
                <a:spcPts val="0"/>
              </a:spcAft>
              <a:buSzPts val="2200"/>
              <a:buNone/>
            </a:pPr>
          </a:p>
          <a:p>
            <a:pPr marL="88900" lvl="0" indent="0" algn="l" rtl="0">
              <a:lnSpc>
                <a:spcPct val="100000"/>
              </a:lnSpc>
              <a:spcBef>
                <a:spcPts val="440"/>
              </a:spcBef>
              <a:spcAft>
                <a:spcPts val="0"/>
              </a:spcAft>
              <a:buSzPts val="2200"/>
              <a:buNone/>
            </a:pPr>
            <a:r>
              <a:rPr lang="en-US"/>
              <a:t>          http://www.example.com</a:t>
            </a:r>
            <a:endParaRPr lang="en-US"/>
          </a:p>
        </p:txBody>
      </p:sp>
    </p:spTree>
  </p:cSld>
  <p:clrMapOvr>
    <a:masterClrMapping/>
  </p:clrMapOvr>
  <p:transition advTm="4000">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233" name="Shape 233"/>
        <p:cNvGrpSpPr/>
        <p:nvPr/>
      </p:nvGrpSpPr>
      <p:grpSpPr>
        <a:xfrm>
          <a:off x="0" y="0"/>
          <a:ext cx="0" cy="0"/>
          <a:chOff x="0" y="0"/>
          <a:chExt cx="0" cy="0"/>
        </a:xfrm>
      </p:grpSpPr>
      <p:sp>
        <p:nvSpPr>
          <p:cNvPr id="234" name="Google Shape;234;p31"/>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What is HTTPS?</a:t>
            </a:r>
            <a:endParaRPr lang="en-US"/>
          </a:p>
        </p:txBody>
      </p:sp>
      <p:sp>
        <p:nvSpPr>
          <p:cNvPr id="235" name="Google Shape;235;p31"/>
          <p:cNvSpPr txBox="1"/>
          <p:nvPr>
            <p:ph type="body" idx="1"/>
          </p:nvPr>
        </p:nvSpPr>
        <p:spPr>
          <a:xfrm>
            <a:off x="194310" y="101346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a:t>HTTPS (HyperText Transfer Protocol Secure) is the secure version of HTTP.</a:t>
            </a:r>
            <a:endParaRPr lang="en-US"/>
          </a:p>
          <a:p>
            <a:pPr marL="457200" lvl="0" indent="-368300" algn="l" rtl="0">
              <a:lnSpc>
                <a:spcPct val="100000"/>
              </a:lnSpc>
              <a:spcBef>
                <a:spcPts val="440"/>
              </a:spcBef>
              <a:spcAft>
                <a:spcPts val="0"/>
              </a:spcAft>
              <a:buClr>
                <a:schemeClr val="dk1"/>
              </a:buClr>
              <a:buSzPts val="2200"/>
              <a:buChar char="•"/>
            </a:pPr>
            <a:r>
              <a:rPr lang="en-US"/>
              <a:t>It encrypts the data exchanged between the browser and the web server using SSL/TLS.</a:t>
            </a:r>
            <a:endParaRPr lang="en-US"/>
          </a:p>
          <a:p>
            <a:pPr marL="457200" lvl="0" indent="-368300" algn="l" rtl="0">
              <a:lnSpc>
                <a:spcPct val="100000"/>
              </a:lnSpc>
              <a:spcBef>
                <a:spcPts val="440"/>
              </a:spcBef>
              <a:spcAft>
                <a:spcPts val="0"/>
              </a:spcAft>
              <a:buClr>
                <a:schemeClr val="dk1"/>
              </a:buClr>
              <a:buSzPts val="2200"/>
              <a:buChar char="•"/>
            </a:pPr>
            <a:r>
              <a:rPr lang="en-US"/>
              <a:t>It protects users from hackers, data theft, and tampering.</a:t>
            </a:r>
            <a:endParaRPr lang="en-US"/>
          </a:p>
          <a:p>
            <a:pPr marL="457200" lvl="0" indent="-368300" algn="l" rtl="0">
              <a:lnSpc>
                <a:spcPct val="100000"/>
              </a:lnSpc>
              <a:spcBef>
                <a:spcPts val="440"/>
              </a:spcBef>
              <a:spcAft>
                <a:spcPts val="0"/>
              </a:spcAft>
              <a:buClr>
                <a:schemeClr val="dk1"/>
              </a:buClr>
              <a:buSzPts val="2200"/>
              <a:buChar char="•"/>
            </a:pPr>
            <a:r>
              <a:rPr lang="en-US"/>
              <a:t>Used for online banking, shopping, email, login pages, etc.</a:t>
            </a:r>
            <a:endParaRPr lang="en-US"/>
          </a:p>
          <a:p>
            <a:pPr marL="1828800" lvl="3" indent="-368300" algn="l" rtl="0">
              <a:lnSpc>
                <a:spcPct val="100000"/>
              </a:lnSpc>
              <a:spcBef>
                <a:spcPts val="440"/>
              </a:spcBef>
              <a:spcAft>
                <a:spcPts val="0"/>
              </a:spcAft>
              <a:buSzPts val="2200"/>
              <a:buChar char="–"/>
            </a:pPr>
            <a:r>
              <a:rPr lang="en-US"/>
              <a:t>https://www.example.com</a:t>
            </a:r>
            <a:endParaRPr lang="en-US"/>
          </a:p>
        </p:txBody>
      </p:sp>
    </p:spTree>
  </p:cSld>
  <p:clrMapOvr>
    <a:masterClrMapping/>
  </p:clrMapOvr>
  <p:transition advTm="4000">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239" name="Shape 239"/>
        <p:cNvGrpSpPr/>
        <p:nvPr/>
      </p:nvGrpSpPr>
      <p:grpSpPr>
        <a:xfrm>
          <a:off x="0" y="0"/>
          <a:ext cx="0" cy="0"/>
          <a:chOff x="0" y="0"/>
          <a:chExt cx="0" cy="0"/>
        </a:xfrm>
      </p:grpSpPr>
      <p:sp>
        <p:nvSpPr>
          <p:cNvPr id="240" name="Google Shape;240;p32"/>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HTTP Methods</a:t>
            </a:r>
            <a:endParaRPr lang="en-US"/>
          </a:p>
        </p:txBody>
      </p:sp>
      <p:pic>
        <p:nvPicPr>
          <p:cNvPr id="241" name="Google Shape;241;p32"/>
          <p:cNvPicPr preferRelativeResize="0"/>
          <p:nvPr/>
        </p:nvPicPr>
        <p:blipFill rotWithShape="1">
          <a:blip r:embed="rId1"/>
          <a:srcRect/>
          <a:stretch>
            <a:fillRect/>
          </a:stretch>
        </p:blipFill>
        <p:spPr>
          <a:xfrm>
            <a:off x="196215" y="1055370"/>
            <a:ext cx="8693150" cy="5358765"/>
          </a:xfrm>
          <a:prstGeom prst="rect">
            <a:avLst/>
          </a:prstGeom>
          <a:noFill/>
          <a:ln>
            <a:noFill/>
          </a:ln>
        </p:spPr>
      </p:pic>
    </p:spTree>
  </p:cSld>
  <p:clrMapOvr>
    <a:masterClrMapping/>
  </p:clrMapOvr>
  <p:transition advTm="4000">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245" name="Shape 245"/>
        <p:cNvGrpSpPr/>
        <p:nvPr/>
      </p:nvGrpSpPr>
      <p:grpSpPr>
        <a:xfrm>
          <a:off x="0" y="0"/>
          <a:ext cx="0" cy="0"/>
          <a:chOff x="0" y="0"/>
          <a:chExt cx="0" cy="0"/>
        </a:xfrm>
      </p:grpSpPr>
      <p:sp>
        <p:nvSpPr>
          <p:cNvPr id="246" name="Google Shape;246;p33"/>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HTTP Request–Response Model</a:t>
            </a:r>
            <a:endParaRPr lang="en-US"/>
          </a:p>
        </p:txBody>
      </p:sp>
      <p:pic>
        <p:nvPicPr>
          <p:cNvPr id="247" name="Google Shape;247;p33"/>
          <p:cNvPicPr preferRelativeResize="0"/>
          <p:nvPr/>
        </p:nvPicPr>
        <p:blipFill rotWithShape="1">
          <a:blip r:embed="rId1"/>
          <a:srcRect/>
          <a:stretch>
            <a:fillRect/>
          </a:stretch>
        </p:blipFill>
        <p:spPr>
          <a:xfrm>
            <a:off x="6734810" y="4824095"/>
            <a:ext cx="381000" cy="381000"/>
          </a:xfrm>
          <a:prstGeom prst="rect">
            <a:avLst/>
          </a:prstGeom>
          <a:noFill/>
          <a:ln>
            <a:noFill/>
          </a:ln>
        </p:spPr>
      </p:pic>
      <p:pic>
        <p:nvPicPr>
          <p:cNvPr id="248" name="Google Shape;248;p33"/>
          <p:cNvPicPr preferRelativeResize="0"/>
          <p:nvPr/>
        </p:nvPicPr>
        <p:blipFill rotWithShape="1">
          <a:blip r:embed="rId2"/>
          <a:srcRect/>
          <a:stretch>
            <a:fillRect/>
          </a:stretch>
        </p:blipFill>
        <p:spPr>
          <a:xfrm>
            <a:off x="190500" y="1075690"/>
            <a:ext cx="8723630" cy="5385435"/>
          </a:xfrm>
          <a:prstGeom prst="rect">
            <a:avLst/>
          </a:prstGeom>
          <a:noFill/>
          <a:ln>
            <a:noFill/>
          </a:ln>
        </p:spPr>
      </p:pic>
    </p:spTree>
  </p:cSld>
  <p:clrMapOvr>
    <a:masterClrMapping/>
  </p:clrMapOvr>
  <p:transition advTm="4000">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252" name="Shape 252"/>
        <p:cNvGrpSpPr/>
        <p:nvPr/>
      </p:nvGrpSpPr>
      <p:grpSpPr>
        <a:xfrm>
          <a:off x="0" y="0"/>
          <a:ext cx="0" cy="0"/>
          <a:chOff x="0" y="0"/>
          <a:chExt cx="0" cy="0"/>
        </a:xfrm>
      </p:grpSpPr>
      <p:graphicFrame>
        <p:nvGraphicFramePr>
          <p:cNvPr id="253" name="Google Shape;253;p34"/>
          <p:cNvGraphicFramePr/>
          <p:nvPr/>
        </p:nvGraphicFramePr>
        <p:xfrm>
          <a:off x="179705" y="956310"/>
          <a:ext cx="8827750" cy="5619050"/>
        </p:xfrm>
        <a:graphic>
          <a:graphicData uri="http://schemas.openxmlformats.org/drawingml/2006/table">
            <a:tbl>
              <a:tblPr>
                <a:noFill/>
                <a:tableStyleId>{E2EC8A93-7905-4238-A073-557011CF7622}</a:tableStyleId>
              </a:tblPr>
              <a:tblGrid>
                <a:gridCol w="2023100"/>
                <a:gridCol w="2941950"/>
                <a:gridCol w="3862700"/>
              </a:tblGrid>
              <a:tr h="330825">
                <a:tc>
                  <a:txBody>
                    <a:bodyPr/>
                    <a:lstStyle/>
                    <a:p>
                      <a:pPr marL="0" marR="0" lvl="0" indent="0" algn="l" rtl="0">
                        <a:lnSpc>
                          <a:spcPct val="100000"/>
                        </a:lnSpc>
                        <a:spcBef>
                          <a:spcPts val="0"/>
                        </a:spcBef>
                        <a:spcAft>
                          <a:spcPts val="0"/>
                        </a:spcAft>
                        <a:buNone/>
                      </a:pPr>
                      <a:r>
                        <a:rPr lang="en-US" sz="2000" b="1" u="none" strike="noStrike" cap="none">
                          <a:latin typeface="Arial" panose="020B0604020202090204"/>
                          <a:ea typeface="Arial" panose="020B0604020202090204"/>
                          <a:cs typeface="Arial" panose="020B0604020202090204"/>
                          <a:sym typeface="Arial" panose="020B0604020202090204"/>
                        </a:rPr>
                        <a:t>Feature</a:t>
                      </a:r>
                      <a:endParaRPr sz="2000" b="1" u="none" strike="noStrike" cap="none">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1" u="none" strike="noStrike" cap="none">
                          <a:latin typeface="Arial" panose="020B0604020202090204"/>
                          <a:ea typeface="Arial" panose="020B0604020202090204"/>
                          <a:cs typeface="Arial" panose="020B0604020202090204"/>
                          <a:sym typeface="Arial" panose="020B0604020202090204"/>
                        </a:rPr>
                        <a:t>HTTP</a:t>
                      </a:r>
                      <a:endParaRPr sz="2000" b="1" u="none" strike="noStrike" cap="none">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b="1" u="none" strike="noStrike" cap="none">
                          <a:latin typeface="Arial" panose="020B0604020202090204"/>
                          <a:ea typeface="Arial" panose="020B0604020202090204"/>
                          <a:cs typeface="Arial" panose="020B0604020202090204"/>
                          <a:sym typeface="Arial" panose="020B0604020202090204"/>
                        </a:rPr>
                        <a:t>HTTPS</a:t>
                      </a:r>
                      <a:endParaRPr sz="2000" b="1" u="none" strike="noStrike" cap="none">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661025">
                <a:tc>
                  <a:txBody>
                    <a:bodyPr/>
                    <a:lstStyle/>
                    <a:p>
                      <a:pPr marL="0" marR="0" lvl="0" indent="0" algn="l" rtl="0">
                        <a:lnSpc>
                          <a:spcPct val="100000"/>
                        </a:lnSpc>
                        <a:spcBef>
                          <a:spcPts val="0"/>
                        </a:spcBef>
                        <a:spcAft>
                          <a:spcPts val="0"/>
                        </a:spcAft>
                        <a:buNone/>
                      </a:pPr>
                      <a:r>
                        <a:rPr lang="en-US" sz="2000" u="none" strike="noStrike" cap="none"/>
                        <a:t>Full Form</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HyperText Transfer Protocol</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HyperText Transfer Protocol Secure</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330200">
                <a:tc>
                  <a:txBody>
                    <a:bodyPr/>
                    <a:lstStyle/>
                    <a:p>
                      <a:pPr marL="0" marR="0" lvl="0" indent="0" algn="l" rtl="0">
                        <a:lnSpc>
                          <a:spcPct val="100000"/>
                        </a:lnSpc>
                        <a:spcBef>
                          <a:spcPts val="0"/>
                        </a:spcBef>
                        <a:spcAft>
                          <a:spcPts val="0"/>
                        </a:spcAft>
                        <a:buNone/>
                      </a:pPr>
                      <a:r>
                        <a:rPr lang="en-US" sz="2000" u="none" strike="noStrike" cap="none"/>
                        <a:t>Security</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Not Secure</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Secure</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661025">
                <a:tc>
                  <a:txBody>
                    <a:bodyPr/>
                    <a:lstStyle/>
                    <a:p>
                      <a:pPr marL="0" marR="0" lvl="0" indent="0" algn="l" rtl="0">
                        <a:lnSpc>
                          <a:spcPct val="100000"/>
                        </a:lnSpc>
                        <a:spcBef>
                          <a:spcPts val="0"/>
                        </a:spcBef>
                        <a:spcAft>
                          <a:spcPts val="0"/>
                        </a:spcAft>
                        <a:buNone/>
                      </a:pPr>
                      <a:r>
                        <a:rPr lang="en-US" sz="2000" u="none" strike="noStrike" cap="none"/>
                        <a:t>Encryption</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No encryption</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Uses SSL/TLS encryption</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330825">
                <a:tc>
                  <a:txBody>
                    <a:bodyPr/>
                    <a:lstStyle/>
                    <a:p>
                      <a:pPr marL="0" marR="0" lvl="0" indent="0" algn="l" rtl="0">
                        <a:lnSpc>
                          <a:spcPct val="100000"/>
                        </a:lnSpc>
                        <a:spcBef>
                          <a:spcPts val="0"/>
                        </a:spcBef>
                        <a:spcAft>
                          <a:spcPts val="0"/>
                        </a:spcAft>
                        <a:buNone/>
                      </a:pPr>
                      <a:r>
                        <a:rPr lang="en-US" sz="2000" u="none" strike="noStrike" cap="none"/>
                        <a:t>Port Number</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80</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443</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330200">
                <a:tc>
                  <a:txBody>
                    <a:bodyPr/>
                    <a:lstStyle/>
                    <a:p>
                      <a:pPr marL="0" marR="0" lvl="0" indent="0" algn="l" rtl="0">
                        <a:lnSpc>
                          <a:spcPct val="100000"/>
                        </a:lnSpc>
                        <a:spcBef>
                          <a:spcPts val="0"/>
                        </a:spcBef>
                        <a:spcAft>
                          <a:spcPts val="0"/>
                        </a:spcAft>
                        <a:buNone/>
                      </a:pPr>
                      <a:r>
                        <a:rPr lang="en-US" sz="2000" u="none" strike="noStrike" cap="none"/>
                        <a:t>URL</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http://</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https://</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661025">
                <a:tc>
                  <a:txBody>
                    <a:bodyPr/>
                    <a:lstStyle/>
                    <a:p>
                      <a:pPr marL="0" marR="0" lvl="0" indent="0" algn="l" rtl="0">
                        <a:lnSpc>
                          <a:spcPct val="100000"/>
                        </a:lnSpc>
                        <a:spcBef>
                          <a:spcPts val="0"/>
                        </a:spcBef>
                        <a:spcAft>
                          <a:spcPts val="0"/>
                        </a:spcAft>
                        <a:buNone/>
                      </a:pPr>
                      <a:r>
                        <a:rPr lang="en-US" sz="2000" u="none" strike="noStrike" cap="none"/>
                        <a:t>Data Protection</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Data can be intercepted</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Data is encrypted</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330825">
                <a:tc>
                  <a:txBody>
                    <a:bodyPr/>
                    <a:lstStyle/>
                    <a:p>
                      <a:pPr marL="0" marR="0" lvl="0" indent="0" algn="l" rtl="0">
                        <a:lnSpc>
                          <a:spcPct val="100000"/>
                        </a:lnSpc>
                        <a:spcBef>
                          <a:spcPts val="0"/>
                        </a:spcBef>
                        <a:spcAft>
                          <a:spcPts val="0"/>
                        </a:spcAft>
                        <a:buNone/>
                      </a:pPr>
                      <a:r>
                        <a:rPr lang="en-US" sz="2000" u="none" strike="noStrike" cap="none"/>
                        <a:t>Authentication</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No</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Yes (SSL Certificate)</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991225">
                <a:tc>
                  <a:txBody>
                    <a:bodyPr/>
                    <a:lstStyle/>
                    <a:p>
                      <a:pPr marL="0" marR="0" lvl="0" indent="0" algn="l" rtl="0">
                        <a:lnSpc>
                          <a:spcPct val="100000"/>
                        </a:lnSpc>
                        <a:spcBef>
                          <a:spcPts val="0"/>
                        </a:spcBef>
                        <a:spcAft>
                          <a:spcPts val="0"/>
                        </a:spcAft>
                        <a:buNone/>
                      </a:pPr>
                      <a:r>
                        <a:rPr lang="en-US" sz="2000" u="none" strike="noStrike" cap="none"/>
                        <a:t>Speed</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Slightly faster</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Slightly slower due to encryption (difference is minimal today)</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991875">
                <a:tc>
                  <a:txBody>
                    <a:bodyPr/>
                    <a:lstStyle/>
                    <a:p>
                      <a:pPr marL="0" marR="0" lvl="0" indent="0" algn="l" rtl="0">
                        <a:lnSpc>
                          <a:spcPct val="100000"/>
                        </a:lnSpc>
                        <a:spcBef>
                          <a:spcPts val="0"/>
                        </a:spcBef>
                        <a:spcAft>
                          <a:spcPts val="0"/>
                        </a:spcAft>
                        <a:buNone/>
                      </a:pPr>
                      <a:r>
                        <a:rPr lang="en-US" sz="2000" u="none" strike="noStrike" cap="none"/>
                        <a:t>Used For</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Normal websites</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2000" u="none" strike="noStrike" cap="none"/>
                        <a:t>Banking, E-commerce, Login pages, Online payments</a:t>
                      </a:r>
                      <a:endParaRPr sz="20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bl>
          </a:graphicData>
        </a:graphic>
      </p:graphicFrame>
      <p:sp>
        <p:nvSpPr>
          <p:cNvPr id="254" name="Google Shape;254;p34"/>
          <p:cNvSpPr txBox="1"/>
          <p:nvPr/>
        </p:nvSpPr>
        <p:spPr>
          <a:xfrm>
            <a:off x="179705" y="191135"/>
            <a:ext cx="5981065" cy="523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800"/>
              <a:buFont typeface="Arial" panose="020B0604020202090204"/>
              <a:buNone/>
            </a:pPr>
            <a:r>
              <a:rPr lang="en-US" sz="2400" b="0" i="0" u="none" strike="noStrike" cap="none">
                <a:solidFill>
                  <a:srgbClr val="000000"/>
                </a:solidFill>
                <a:latin typeface="Arial" panose="020B0604020202090204"/>
                <a:ea typeface="Arial" panose="020B0604020202090204"/>
                <a:cs typeface="Arial" panose="020B0604020202090204"/>
                <a:sym typeface="Arial" panose="020B0604020202090204"/>
              </a:rPr>
              <a:t>Difference between HTTP and HTTPS</a:t>
            </a:r>
            <a:endParaRPr sz="2400" b="0" i="0" u="none" strike="noStrike" cap="none">
              <a:solidFill>
                <a:srgbClr val="000000"/>
              </a:solidFill>
              <a:latin typeface="Arial" panose="020B0604020202090204"/>
              <a:ea typeface="Arial" panose="020B0604020202090204"/>
              <a:cs typeface="Arial" panose="020B0604020202090204"/>
              <a:sym typeface="Arial" panose="020B0604020202090204"/>
            </a:endParaRPr>
          </a:p>
          <a:p>
            <a:pPr marL="0" marR="0" lvl="0" indent="0" algn="l" rtl="0">
              <a:lnSpc>
                <a:spcPct val="100000"/>
              </a:lnSpc>
              <a:spcBef>
                <a:spcPts val="0"/>
              </a:spcBef>
              <a:spcAft>
                <a:spcPts val="0"/>
              </a:spcAft>
              <a:buClr>
                <a:srgbClr val="000000"/>
              </a:buClr>
              <a:buSzPts val="2800"/>
              <a:buFont typeface="Arial" panose="020B0604020202090204"/>
              <a:buNone/>
            </a:pPr>
            <a:endParaRPr sz="2400" b="0" i="0" u="none" strike="noStrike" cap="none">
              <a:solidFill>
                <a:srgbClr val="000000"/>
              </a:solidFill>
              <a:latin typeface="Arial" panose="020B0604020202090204"/>
              <a:ea typeface="Arial" panose="020B0604020202090204"/>
              <a:cs typeface="Arial" panose="020B0604020202090204"/>
              <a:sym typeface="Arial" panose="020B0604020202090204"/>
            </a:endParaRPr>
          </a:p>
        </p:txBody>
      </p:sp>
    </p:spTree>
  </p:cSld>
  <p:clrMapOvr>
    <a:masterClrMapping/>
  </p:clrMapOvr>
  <p:transition advTm="4000">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9" name="Google Shape;259;p35"/>
          <p:cNvSpPr txBox="1"/>
          <p:nvPr/>
        </p:nvSpPr>
        <p:spPr>
          <a:xfrm>
            <a:off x="0" y="0"/>
            <a:ext cx="6477000" cy="838200"/>
          </a:xfrm>
          <a:prstGeom prst="rect">
            <a:avLst/>
          </a:prstGeom>
          <a:noFill/>
          <a:ln>
            <a:noFill/>
          </a:ln>
        </p:spPr>
        <p:txBody>
          <a:bodyPr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panose="020B0604020202090204"/>
              <a:buNone/>
              <a:defRPr sz="3200" b="0" i="0" u="none" strike="noStrike" cap="none" spc="0">
                <a:solidFill>
                  <a:schemeClr val="dk1"/>
                </a:solidFill>
                <a:latin typeface="Times New Roman" panose="02020503050405090304"/>
                <a:ea typeface="Times New Roman" panose="02020503050405090304"/>
                <a:cs typeface="Times New Roman" panose="02020503050405090304"/>
                <a:sym typeface="Times New Roman" panose="02020503050405090304"/>
              </a:defRPr>
            </a:lvl1pPr>
            <a:lvl2pPr marR="0" lvl="1"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panose="020B0604020202090204"/>
              <a:buNone/>
              <a:defRPr sz="3000" b="0" i="0" u="none" strike="noStrike" cap="none" spc="0">
                <a:solidFill>
                  <a:schemeClr val="dk1"/>
                </a:solidFill>
                <a:latin typeface="Calibri"/>
                <a:ea typeface="Calibri"/>
                <a:cs typeface="Calibri"/>
                <a:sym typeface="Calibri"/>
              </a:defRPr>
            </a:lvl9pPr>
          </a:lstStyle>
          <a:p>
            <a:pPr marL="0" lvl="0" indent="0" algn="ctr" rtl="0">
              <a:lnSpc>
                <a:spcPct val="100000"/>
              </a:lnSpc>
              <a:spcBef>
                <a:spcPts val="0"/>
              </a:spcBef>
              <a:spcAft>
                <a:spcPts val="0"/>
              </a:spcAft>
              <a:buSzPts val="1400"/>
              <a:buNone/>
            </a:pPr>
            <a:r>
              <a:rPr lang="en-US" altLang="en-US">
                <a:sym typeface="+mn-ea"/>
              </a:rPr>
              <a:t>HTTP response status codes</a:t>
            </a:r>
            <a:endParaRPr lang="en-US"/>
          </a:p>
        </p:txBody>
      </p:sp>
      <p:sp>
        <p:nvSpPr>
          <p:cNvPr id="3" name="Text Box 2"/>
          <p:cNvSpPr txBox="1"/>
          <p:nvPr/>
        </p:nvSpPr>
        <p:spPr>
          <a:xfrm>
            <a:off x="335915" y="1082040"/>
            <a:ext cx="8552815" cy="5452745"/>
          </a:xfrm>
          <a:prstGeom prst="rect">
            <a:avLst/>
          </a:prstGeom>
        </p:spPr>
        <p:txBody>
          <a:bodyPr>
            <a:noAutofit/>
          </a:bodyPr>
          <a:p>
            <a:pPr marL="0" indent="0"/>
            <a:r>
              <a:rPr lang="en-US" altLang="en-US" sz="1800" b="0" i="0">
                <a:solidFill>
                  <a:srgbClr val="000000"/>
                </a:solidFill>
                <a:latin typeface="Times New Roman Regular" panose="02020503050405090304" charset="0"/>
                <a:ea typeface="Inter"/>
                <a:cs typeface="Times New Roman Regular" panose="02020503050405090304" charset="0"/>
              </a:rPr>
              <a:t>HTTP response status codes indicate whether a specific HTTP request has been successfully completed. These are three-digit numbers sent by the server in response to a client's request.</a:t>
            </a:r>
            <a:endParaRPr lang="en-US" altLang="en-US" sz="1800" b="0" i="0">
              <a:solidFill>
                <a:srgbClr val="000000"/>
              </a:solidFill>
              <a:latin typeface="Times New Roman Regular" panose="02020503050405090304" charset="0"/>
              <a:ea typeface="Inter"/>
              <a:cs typeface="Times New Roman Regular" panose="02020503050405090304" charset="0"/>
            </a:endParaRPr>
          </a:p>
          <a:p>
            <a:pPr marL="0" indent="0"/>
            <a:r>
              <a:rPr lang="en-US" altLang="zh-CN" sz="1800" b="0" i="0">
                <a:solidFill>
                  <a:srgbClr val="000000"/>
                </a:solidFill>
                <a:latin typeface="Times New Roman Regular" panose="02020503050405090304" charset="0"/>
                <a:ea typeface="Inter"/>
                <a:cs typeface="Times New Roman Regular" panose="02020503050405090304" charset="0"/>
              </a:rPr>
              <a:t>Responses are grouped in five classes:</a:t>
            </a:r>
            <a:endParaRPr lang="en-US" altLang="zh-CN" sz="1800" b="0" i="0">
              <a:solidFill>
                <a:srgbClr val="000000"/>
              </a:solidFill>
              <a:latin typeface="Times New Roman Regular" panose="02020503050405090304" charset="0"/>
              <a:ea typeface="Inter"/>
              <a:cs typeface="Times New Roman Regular" panose="02020503050405090304" charset="0"/>
            </a:endParaRPr>
          </a:p>
          <a:p>
            <a:pPr marL="0" indent="0"/>
            <a:endParaRPr lang="en-US" altLang="zh-CN" sz="1800" b="0" i="0">
              <a:solidFill>
                <a:srgbClr val="000000"/>
              </a:solidFill>
              <a:latin typeface="Times New Roman Regular" panose="02020503050405090304" charset="0"/>
              <a:ea typeface="Inter"/>
              <a:cs typeface="Times New Roman Regular" panose="02020503050405090304" charset="0"/>
            </a:endParaRPr>
          </a:p>
          <a:p>
            <a:pPr marL="457200" lvl="1" indent="0">
              <a:lnSpc>
                <a:spcPct val="130000"/>
              </a:lnSpc>
              <a:buNone/>
            </a:pPr>
            <a:endParaRPr lang="en-US" altLang="zh-CN" sz="1800" b="0" i="0">
              <a:solidFill>
                <a:srgbClr val="000000"/>
              </a:solidFill>
              <a:latin typeface="Times New Roman Regular" panose="02020503050405090304" charset="0"/>
              <a:ea typeface="Inter"/>
              <a:cs typeface="Times New Roman Regular" panose="02020503050405090304" charset="0"/>
            </a:endParaRPr>
          </a:p>
          <a:p>
            <a:pPr marL="457200" lvl="1" indent="0">
              <a:lnSpc>
                <a:spcPct val="130000"/>
              </a:lnSpc>
            </a:pPr>
            <a:endParaRPr lang="en-US" altLang="zh-CN" sz="1800" b="0" i="0">
              <a:solidFill>
                <a:srgbClr val="000000"/>
              </a:solidFill>
              <a:latin typeface="Times New Roman Regular" panose="02020503050405090304" charset="0"/>
              <a:ea typeface="Inter"/>
              <a:cs typeface="Times New Roman Regular" panose="02020503050405090304" charset="0"/>
            </a:endParaRPr>
          </a:p>
        </p:txBody>
      </p:sp>
      <p:graphicFrame>
        <p:nvGraphicFramePr>
          <p:cNvPr id="4" name="Table 3"/>
          <p:cNvGraphicFramePr/>
          <p:nvPr/>
        </p:nvGraphicFramePr>
        <p:xfrm>
          <a:off x="461010" y="2886075"/>
          <a:ext cx="7863840" cy="2682240"/>
        </p:xfrm>
        <a:graphic>
          <a:graphicData uri="http://schemas.openxmlformats.org/drawingml/2006/table">
            <a:tbl>
              <a:tblPr/>
              <a:tblGrid>
                <a:gridCol w="1343660"/>
                <a:gridCol w="1803400"/>
                <a:gridCol w="4716780"/>
              </a:tblGrid>
              <a:tr h="0">
                <a:tc>
                  <a:txBody>
                    <a:bodyPr/>
                    <a:p>
                      <a:r>
                        <a:rPr lang="en-US" altLang="zh-CN" sz="1600" b="0" i="0">
                          <a:solidFill>
                            <a:srgbClr val="000000"/>
                          </a:solidFill>
                        </a:rPr>
                        <a:t>Status Code</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600" b="0" i="0">
                          <a:solidFill>
                            <a:srgbClr val="000000"/>
                          </a:solidFill>
                        </a:rPr>
                        <a:t>Class</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600" b="0" i="0">
                          <a:solidFill>
                            <a:srgbClr val="000000"/>
                          </a:solidFill>
                        </a:rPr>
                        <a:t>Meaning</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335280">
                <a:tc>
                  <a:txBody>
                    <a:bodyPr/>
                    <a:p>
                      <a:r>
                        <a:rPr lang="en-US" altLang="zh-CN" sz="1600" b="0" i="0">
                          <a:solidFill>
                            <a:srgbClr val="000000"/>
                          </a:solidFill>
                        </a:rPr>
                        <a:t>100 – 199</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600" b="0" i="0">
                          <a:solidFill>
                            <a:srgbClr val="000000"/>
                          </a:solidFill>
                        </a:rPr>
                        <a:t>Informational Responses</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600" b="0" i="0">
                          <a:solidFill>
                            <a:srgbClr val="000000"/>
                          </a:solidFill>
                        </a:rPr>
                        <a:t>The request has been received and processing can continue.</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0">
                <a:tc>
                  <a:txBody>
                    <a:bodyPr/>
                    <a:p>
                      <a:r>
                        <a:rPr lang="en-US" altLang="zh-CN" sz="1600" b="0" i="0">
                          <a:solidFill>
                            <a:srgbClr val="000000"/>
                          </a:solidFill>
                        </a:rPr>
                        <a:t>200 – 299</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600" b="0" i="0">
                          <a:solidFill>
                            <a:srgbClr val="000000"/>
                          </a:solidFill>
                        </a:rPr>
                        <a:t>Successful Responses</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600" b="0" i="0">
                          <a:solidFill>
                            <a:srgbClr val="000000"/>
                          </a:solidFill>
                        </a:rPr>
                        <a:t>The request was successfully received, understood, and processed.</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0">
                <a:tc>
                  <a:txBody>
                    <a:bodyPr/>
                    <a:p>
                      <a:r>
                        <a:rPr lang="en-US" altLang="zh-CN" sz="1600" b="0" i="0">
                          <a:solidFill>
                            <a:srgbClr val="000000"/>
                          </a:solidFill>
                        </a:rPr>
                        <a:t>300 – 399</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600" b="0" i="0">
                          <a:solidFill>
                            <a:srgbClr val="000000"/>
                          </a:solidFill>
                        </a:rPr>
                        <a:t>Redirection Messages</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600" b="0" i="0">
                          <a:solidFill>
                            <a:srgbClr val="000000"/>
                          </a:solidFill>
                        </a:rPr>
                        <a:t>Further action is required, usually to access the requested resource at another location.</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0">
                <a:tc>
                  <a:txBody>
                    <a:bodyPr/>
                    <a:p>
                      <a:r>
                        <a:rPr lang="en-US" altLang="zh-CN" sz="1600" b="0" i="0">
                          <a:solidFill>
                            <a:srgbClr val="000000"/>
                          </a:solidFill>
                        </a:rPr>
                        <a:t>400 – 499</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600" b="0" i="0">
                          <a:solidFill>
                            <a:srgbClr val="000000"/>
                          </a:solidFill>
                        </a:rPr>
                        <a:t>Client Error Responses</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600" b="0" i="0">
                          <a:solidFill>
                            <a:srgbClr val="000000"/>
                          </a:solidFill>
                        </a:rPr>
                        <a:t>There is an error in the request made by the client.</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0">
                <a:tc>
                  <a:txBody>
                    <a:bodyPr/>
                    <a:p>
                      <a:r>
                        <a:rPr lang="en-US" altLang="zh-CN" sz="1600" b="0" i="0">
                          <a:solidFill>
                            <a:srgbClr val="000000"/>
                          </a:solidFill>
                        </a:rPr>
                        <a:t>500 – 599</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600" b="0" i="0">
                          <a:solidFill>
                            <a:srgbClr val="000000"/>
                          </a:solidFill>
                        </a:rPr>
                        <a:t>Server Error Responses</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600" b="0" i="0">
                          <a:solidFill>
                            <a:srgbClr val="000000"/>
                          </a:solidFill>
                        </a:rPr>
                        <a:t>The server failed to fulfill a valid request.</a:t>
                      </a:r>
                      <a:endParaRPr lang="en-US" altLang="zh-CN" sz="1600" b="0" i="0">
                        <a:solidFill>
                          <a:srgbClr val="000000"/>
                        </a:solidFill>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bl>
          </a:graphicData>
        </a:graphic>
      </p:graphicFrame>
    </p:spTree>
  </p:cSld>
  <p:clrMapOvr>
    <a:masterClrMapping/>
  </p:clrMapOvr>
  <p:transition advTm="4000">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258" name="Shape 258"/>
        <p:cNvGrpSpPr/>
        <p:nvPr/>
      </p:nvGrpSpPr>
      <p:grpSpPr>
        <a:xfrm>
          <a:off x="0" y="0"/>
          <a:ext cx="0" cy="0"/>
          <a:chOff x="0" y="0"/>
          <a:chExt cx="0" cy="0"/>
        </a:xfrm>
      </p:grpSpPr>
      <p:sp>
        <p:nvSpPr>
          <p:cNvPr id="259" name="Google Shape;259;p35"/>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DNS</a:t>
            </a:r>
            <a:endParaRPr lang="en-US"/>
          </a:p>
        </p:txBody>
      </p:sp>
      <p:sp>
        <p:nvSpPr>
          <p:cNvPr id="260" name="Google Shape;260;p35"/>
          <p:cNvSpPr txBox="1"/>
          <p:nvPr>
            <p:ph type="body" idx="1"/>
          </p:nvPr>
        </p:nvSpPr>
        <p:spPr>
          <a:xfrm>
            <a:off x="0" y="838200"/>
            <a:ext cx="8229600" cy="4997450"/>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sz="2000"/>
              <a:t>DNS (Domain Name System) is a system that translates human-readable domain names, like www.example.com, into machine-readable IP addresses, such as 192.168.1.1, which computers use to identify and communicate with each other on the internet. Without DNS, we’d have to memorize IP addresses to access websites, making it difficult and inefficient for the average user.</a:t>
            </a:r>
            <a:endParaRPr sz="2000"/>
          </a:p>
          <a:p>
            <a:pPr marL="457200" lvl="0" indent="-368300" algn="l" rtl="0">
              <a:lnSpc>
                <a:spcPct val="100000"/>
              </a:lnSpc>
              <a:spcBef>
                <a:spcPts val="440"/>
              </a:spcBef>
              <a:spcAft>
                <a:spcPts val="0"/>
              </a:spcAft>
              <a:buClr>
                <a:schemeClr val="dk1"/>
              </a:buClr>
              <a:buSzPts val="2200"/>
              <a:buChar char="•"/>
            </a:pPr>
            <a:r>
              <a:rPr lang="en-US" sz="2000"/>
              <a:t>Another way, Domain name is a way to identify and locate computers connected to internet.</a:t>
            </a:r>
            <a:endParaRPr sz="2000"/>
          </a:p>
          <a:p>
            <a:pPr marL="457200" lvl="0" indent="-368300" algn="l" rtl="0">
              <a:lnSpc>
                <a:spcPct val="100000"/>
              </a:lnSpc>
              <a:spcBef>
                <a:spcPts val="440"/>
              </a:spcBef>
              <a:spcAft>
                <a:spcPts val="0"/>
              </a:spcAft>
              <a:buClr>
                <a:schemeClr val="dk1"/>
              </a:buClr>
              <a:buSzPts val="2200"/>
              <a:buChar char="•"/>
            </a:pPr>
            <a:r>
              <a:rPr lang="en-US" sz="2000"/>
              <a:t>No two organizations can have same domain name.</a:t>
            </a:r>
            <a:endParaRPr sz="2000"/>
          </a:p>
          <a:p>
            <a:pPr marL="457200" lvl="0" indent="-368300" algn="l" rtl="0">
              <a:lnSpc>
                <a:spcPct val="100000"/>
              </a:lnSpc>
              <a:spcBef>
                <a:spcPts val="440"/>
              </a:spcBef>
              <a:spcAft>
                <a:spcPts val="0"/>
              </a:spcAft>
              <a:buClr>
                <a:schemeClr val="dk1"/>
              </a:buClr>
              <a:buSzPts val="2200"/>
              <a:buChar char="•"/>
            </a:pPr>
            <a:r>
              <a:rPr lang="en-US" sz="2000"/>
              <a:t>A domain name always consists of two or more components separated by periods called dots (.).</a:t>
            </a:r>
            <a:endParaRPr sz="2000"/>
          </a:p>
          <a:p>
            <a:pPr marL="457200" lvl="0" indent="-368300" algn="l" rtl="0">
              <a:lnSpc>
                <a:spcPct val="100000"/>
              </a:lnSpc>
              <a:spcBef>
                <a:spcPts val="440"/>
              </a:spcBef>
              <a:spcAft>
                <a:spcPts val="0"/>
              </a:spcAft>
              <a:buClr>
                <a:schemeClr val="dk1"/>
              </a:buClr>
              <a:buSzPts val="2200"/>
              <a:buChar char="•"/>
            </a:pPr>
            <a:r>
              <a:rPr lang="en-US" sz="2000"/>
              <a:t>EXAMPLE: www.yahoo.co.in, www.facebook.com etc.</a:t>
            </a:r>
            <a:endParaRPr sz="2000"/>
          </a:p>
          <a:p>
            <a:pPr marL="457200" lvl="0" indent="-368300" algn="l" rtl="0">
              <a:lnSpc>
                <a:spcPct val="100000"/>
              </a:lnSpc>
              <a:spcBef>
                <a:spcPts val="440"/>
              </a:spcBef>
              <a:spcAft>
                <a:spcPts val="0"/>
              </a:spcAft>
              <a:buClr>
                <a:schemeClr val="dk1"/>
              </a:buClr>
              <a:buSzPts val="2200"/>
              <a:buChar char="•"/>
            </a:pPr>
            <a:r>
              <a:rPr lang="en-US" sz="2000"/>
              <a:t>"DOMAIN NAME SYSTEM is a collection of the databases that contain information about domain names and their corresponding IP address."</a:t>
            </a:r>
            <a:endParaRPr sz="2000"/>
          </a:p>
        </p:txBody>
      </p:sp>
    </p:spTree>
  </p:cSld>
  <p:clrMapOvr>
    <a:masterClrMapping/>
  </p:clrMapOvr>
  <p:transition advTm="4000">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t>Cont...</a:t>
            </a:r>
            <a:endParaRPr lang="en-US"/>
          </a:p>
        </p:txBody>
      </p:sp>
      <p:pic>
        <p:nvPicPr>
          <p:cNvPr id="4" name="Picture 3"/>
          <p:cNvPicPr>
            <a:picLocks noChangeAspect="1"/>
          </p:cNvPicPr>
          <p:nvPr/>
        </p:nvPicPr>
        <p:blipFill>
          <a:blip r:embed="rId1"/>
          <a:stretch>
            <a:fillRect/>
          </a:stretch>
        </p:blipFill>
        <p:spPr>
          <a:xfrm>
            <a:off x="343535" y="1213485"/>
            <a:ext cx="8149590" cy="4918710"/>
          </a:xfrm>
          <a:prstGeom prst="rect">
            <a:avLst/>
          </a:prstGeom>
        </p:spPr>
      </p:pic>
    </p:spTree>
  </p:cSld>
  <p:clrMapOvr>
    <a:masterClrMapping/>
  </p:clrMapOvr>
  <p:transition advTm="4000">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264" name="Shape 264"/>
        <p:cNvGrpSpPr/>
        <p:nvPr/>
      </p:nvGrpSpPr>
      <p:grpSpPr>
        <a:xfrm>
          <a:off x="0" y="0"/>
          <a:ext cx="0" cy="0"/>
          <a:chOff x="0" y="0"/>
          <a:chExt cx="0" cy="0"/>
        </a:xfrm>
      </p:grpSpPr>
      <p:sp>
        <p:nvSpPr>
          <p:cNvPr id="265" name="Google Shape;265;p36"/>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endParaRPr lang="en-US"/>
          </a:p>
        </p:txBody>
      </p:sp>
      <p:pic>
        <p:nvPicPr>
          <p:cNvPr id="266" name="Google Shape;266;p36" descr="ChatGPT Image Aug 4, 2026 at 01_07_10 PM"/>
          <p:cNvPicPr preferRelativeResize="0"/>
          <p:nvPr/>
        </p:nvPicPr>
        <p:blipFill rotWithShape="1">
          <a:blip r:embed="rId1"/>
          <a:srcRect/>
          <a:stretch>
            <a:fillRect/>
          </a:stretch>
        </p:blipFill>
        <p:spPr>
          <a:xfrm>
            <a:off x="0" y="838200"/>
            <a:ext cx="9144000" cy="6096000"/>
          </a:xfrm>
          <a:prstGeom prst="rect">
            <a:avLst/>
          </a:prstGeom>
          <a:noFill/>
          <a:ln>
            <a:noFill/>
          </a:ln>
        </p:spPr>
      </p:pic>
    </p:spTree>
  </p:cSld>
  <p:clrMapOvr>
    <a:masterClrMapping/>
  </p:clrMapOvr>
  <p:transition advTm="4000">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270" name="Shape 270"/>
        <p:cNvGrpSpPr/>
        <p:nvPr/>
      </p:nvGrpSpPr>
      <p:grpSpPr>
        <a:xfrm>
          <a:off x="0" y="0"/>
          <a:ext cx="0" cy="0"/>
          <a:chOff x="0" y="0"/>
          <a:chExt cx="0" cy="0"/>
        </a:xfrm>
      </p:grpSpPr>
      <p:sp>
        <p:nvSpPr>
          <p:cNvPr id="271" name="Google Shape;271;p37"/>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Top-Level Domains (TLDs)</a:t>
            </a:r>
            <a:endParaRPr lang="en-US"/>
          </a:p>
        </p:txBody>
      </p:sp>
      <p:sp>
        <p:nvSpPr>
          <p:cNvPr id="272" name="Google Shape;272;p37"/>
          <p:cNvSpPr txBox="1"/>
          <p:nvPr>
            <p:ph type="body" idx="1"/>
          </p:nvPr>
        </p:nvSpPr>
        <p:spPr>
          <a:xfrm>
            <a:off x="103505" y="838200"/>
            <a:ext cx="8919845" cy="2453005"/>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sz="1800"/>
              <a:t>A Top-Level Domain (TLD) is the last part of a website address (domain name) that appears after the final dot (.). It indicates the type or purpose of the website or organization.</a:t>
            </a:r>
            <a:endParaRPr sz="1800"/>
          </a:p>
          <a:p>
            <a:pPr marL="88900" lvl="0" indent="0" algn="l" rtl="0">
              <a:lnSpc>
                <a:spcPct val="100000"/>
              </a:lnSpc>
              <a:spcBef>
                <a:spcPts val="440"/>
              </a:spcBef>
              <a:spcAft>
                <a:spcPts val="0"/>
              </a:spcAft>
              <a:buSzPts val="2200"/>
              <a:buNone/>
            </a:pPr>
            <a:r>
              <a:rPr lang="en-US" sz="1800"/>
              <a:t>Each domain name has a corresponding IP address</a:t>
            </a:r>
            <a:endParaRPr sz="1800"/>
          </a:p>
          <a:p>
            <a:pPr marL="88900" lvl="0" indent="0" algn="l" rtl="0">
              <a:lnSpc>
                <a:spcPct val="100000"/>
              </a:lnSpc>
              <a:spcBef>
                <a:spcPts val="440"/>
              </a:spcBef>
              <a:spcAft>
                <a:spcPts val="0"/>
              </a:spcAft>
              <a:buSzPts val="2200"/>
              <a:buNone/>
            </a:pPr>
            <a:r>
              <a:rPr lang="en-US" sz="1800"/>
              <a:t>When the user types the domain name in the address bar, the corresponding IP address is supplied. Such a translation is possible with the help of system called DNS (DOMAIN NAME SYSTEM)</a:t>
            </a:r>
            <a:endParaRPr sz="1800"/>
          </a:p>
        </p:txBody>
      </p:sp>
      <p:graphicFrame>
        <p:nvGraphicFramePr>
          <p:cNvPr id="273" name="Google Shape;273;p37"/>
          <p:cNvGraphicFramePr/>
          <p:nvPr/>
        </p:nvGraphicFramePr>
        <p:xfrm>
          <a:off x="0" y="3017520"/>
          <a:ext cx="9144000" cy="3000000"/>
        </p:xfrm>
        <a:graphic>
          <a:graphicData uri="http://schemas.openxmlformats.org/drawingml/2006/table">
            <a:tbl>
              <a:tblPr>
                <a:noFill/>
                <a:tableStyleId>{E2EC8A93-7905-4238-A073-557011CF7622}</a:tableStyleId>
              </a:tblPr>
              <a:tblGrid>
                <a:gridCol w="738500"/>
                <a:gridCol w="3688075"/>
                <a:gridCol w="4717425"/>
              </a:tblGrid>
              <a:tr h="228600">
                <a:tc>
                  <a:txBody>
                    <a:bodyPr/>
                    <a:lstStyle/>
                    <a:p>
                      <a:pPr marL="0" marR="0" lvl="0" indent="0" algn="ctr" rtl="0">
                        <a:lnSpc>
                          <a:spcPct val="100000"/>
                        </a:lnSpc>
                        <a:spcBef>
                          <a:spcPts val="0"/>
                        </a:spcBef>
                        <a:spcAft>
                          <a:spcPts val="0"/>
                        </a:spcAft>
                        <a:buNone/>
                      </a:pPr>
                      <a:r>
                        <a:rPr lang="en-US" sz="1800" b="1" u="none" strike="noStrike" cap="none">
                          <a:latin typeface="Arial" panose="020B0604020202090204"/>
                          <a:ea typeface="Arial" panose="020B0604020202090204"/>
                          <a:cs typeface="Arial" panose="020B0604020202090204"/>
                          <a:sym typeface="Arial" panose="020B0604020202090204"/>
                        </a:rPr>
                        <a:t>LD</a:t>
                      </a:r>
                      <a:endParaRPr sz="1800" b="1" u="none" strike="noStrike" cap="none">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800" b="1" u="none" strike="noStrike" cap="none">
                          <a:latin typeface="Arial" panose="020B0604020202090204"/>
                          <a:ea typeface="Arial" panose="020B0604020202090204"/>
                          <a:cs typeface="Arial" panose="020B0604020202090204"/>
                          <a:sym typeface="Arial" panose="020B0604020202090204"/>
                        </a:rPr>
                        <a:t>Full Form / Used For</a:t>
                      </a:r>
                      <a:endParaRPr sz="1800" b="1" u="none" strike="noStrike" cap="none">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800" b="1" u="none" strike="noStrike" cap="none">
                          <a:latin typeface="Arial" panose="020B0604020202090204"/>
                          <a:ea typeface="Arial" panose="020B0604020202090204"/>
                          <a:cs typeface="Arial" panose="020B0604020202090204"/>
                          <a:sym typeface="Arial" panose="020B0604020202090204"/>
                        </a:rPr>
                        <a:t>Example</a:t>
                      </a:r>
                      <a:endParaRPr sz="1800" b="1" u="none" strike="noStrike" cap="none">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28600">
                <a:tc>
                  <a:txBody>
                    <a:bodyPr/>
                    <a:lstStyle/>
                    <a:p>
                      <a:pPr marL="0" marR="0" lvl="0" indent="0" algn="l" rtl="0">
                        <a:lnSpc>
                          <a:spcPct val="100000"/>
                        </a:lnSpc>
                        <a:spcBef>
                          <a:spcPts val="0"/>
                        </a:spcBef>
                        <a:spcAft>
                          <a:spcPts val="0"/>
                        </a:spcAft>
                        <a:buNone/>
                      </a:pPr>
                      <a:r>
                        <a:rPr lang="en-US" sz="1800" u="none" strike="noStrike" cap="none"/>
                        <a:t>.com</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Commercial organizations (Businesses)</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www.amazon.com, www.yahoo.com</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28600">
                <a:tc>
                  <a:txBody>
                    <a:bodyPr/>
                    <a:lstStyle/>
                    <a:p>
                      <a:pPr marL="0" marR="0" lvl="0" indent="0" algn="l" rtl="0">
                        <a:lnSpc>
                          <a:spcPct val="100000"/>
                        </a:lnSpc>
                        <a:spcBef>
                          <a:spcPts val="0"/>
                        </a:spcBef>
                        <a:spcAft>
                          <a:spcPts val="0"/>
                        </a:spcAft>
                        <a:buNone/>
                      </a:pPr>
                      <a:r>
                        <a:rPr lang="en-US" sz="1800" u="none" strike="noStrike" cap="none"/>
                        <a:t>.net</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Network organizations, Internet service providers</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www.speedtest.net</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28600">
                <a:tc>
                  <a:txBody>
                    <a:bodyPr/>
                    <a:lstStyle/>
                    <a:p>
                      <a:pPr marL="0" marR="0" lvl="0" indent="0" algn="l" rtl="0">
                        <a:lnSpc>
                          <a:spcPct val="100000"/>
                        </a:lnSpc>
                        <a:spcBef>
                          <a:spcPts val="0"/>
                        </a:spcBef>
                        <a:spcAft>
                          <a:spcPts val="0"/>
                        </a:spcAft>
                        <a:buNone/>
                      </a:pPr>
                      <a:r>
                        <a:rPr lang="en-US" sz="1800" u="none" strike="noStrike" cap="none"/>
                        <a:t>.gov</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Government organizations</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www.india.gov.in (India), www.nj.gov (USA)</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28600">
                <a:tc>
                  <a:txBody>
                    <a:bodyPr/>
                    <a:lstStyle/>
                    <a:p>
                      <a:pPr marL="0" marR="0" lvl="0" indent="0" algn="l" rtl="0">
                        <a:lnSpc>
                          <a:spcPct val="100000"/>
                        </a:lnSpc>
                        <a:spcBef>
                          <a:spcPts val="0"/>
                        </a:spcBef>
                        <a:spcAft>
                          <a:spcPts val="0"/>
                        </a:spcAft>
                        <a:buNone/>
                      </a:pPr>
                      <a:r>
                        <a:rPr lang="en-US" sz="1800" u="none" strike="noStrike" cap="none"/>
                        <a:t>.edu</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Educational institutions (mainly US universities)</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www.harvard.edu</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28600">
                <a:tc>
                  <a:txBody>
                    <a:bodyPr/>
                    <a:lstStyle/>
                    <a:p>
                      <a:pPr marL="0" marR="0" lvl="0" indent="0" algn="l" rtl="0">
                        <a:lnSpc>
                          <a:spcPct val="100000"/>
                        </a:lnSpc>
                        <a:spcBef>
                          <a:spcPts val="0"/>
                        </a:spcBef>
                        <a:spcAft>
                          <a:spcPts val="0"/>
                        </a:spcAft>
                        <a:buNone/>
                      </a:pPr>
                      <a:r>
                        <a:rPr lang="en-US" sz="1800" u="none" strike="noStrike" cap="none"/>
                        <a:t>.org</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Non-profit organizations</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www.wikipedia.org</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28600">
                <a:tc>
                  <a:txBody>
                    <a:bodyPr/>
                    <a:lstStyle/>
                    <a:p>
                      <a:pPr marL="0" marR="0" lvl="0" indent="0" algn="l" rtl="0">
                        <a:lnSpc>
                          <a:spcPct val="100000"/>
                        </a:lnSpc>
                        <a:spcBef>
                          <a:spcPts val="0"/>
                        </a:spcBef>
                        <a:spcAft>
                          <a:spcPts val="0"/>
                        </a:spcAft>
                        <a:buNone/>
                      </a:pPr>
                      <a:r>
                        <a:rPr lang="en-US" sz="1800" u="none" strike="noStrike" cap="none"/>
                        <a:t>.mil</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Military organizations (mainly US military)</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www.army.mil</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228600">
                <a:tc>
                  <a:txBody>
                    <a:bodyPr/>
                    <a:lstStyle/>
                    <a:p>
                      <a:pPr marL="0" marR="0" lvl="0" indent="0" algn="l" rtl="0">
                        <a:lnSpc>
                          <a:spcPct val="100000"/>
                        </a:lnSpc>
                        <a:spcBef>
                          <a:spcPts val="0"/>
                        </a:spcBef>
                        <a:spcAft>
                          <a:spcPts val="0"/>
                        </a:spcAft>
                        <a:buNone/>
                      </a:pPr>
                      <a:r>
                        <a:rPr lang="en-US" sz="1800" u="none" strike="noStrike" cap="none"/>
                        <a:t>.int</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International organizations</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800" u="none" strike="noStrike" cap="none"/>
                        <a:t>www.itu.int (International Telecommunication Union)</a:t>
                      </a:r>
                      <a:endParaRPr sz="1800" u="none" strike="noStrike" cap="none"/>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bl>
          </a:graphicData>
        </a:graphic>
      </p:graphicFrame>
    </p:spTree>
  </p:cSld>
  <p:clrMapOvr>
    <a:masterClrMapping/>
  </p:clrMapOvr>
  <p:transition advTm="4000">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277" name="Shape 277"/>
        <p:cNvGrpSpPr/>
        <p:nvPr/>
      </p:nvGrpSpPr>
      <p:grpSpPr>
        <a:xfrm>
          <a:off x="0" y="0"/>
          <a:ext cx="0" cy="0"/>
          <a:chOff x="0" y="0"/>
          <a:chExt cx="0" cy="0"/>
        </a:xfrm>
      </p:grpSpPr>
      <p:sp>
        <p:nvSpPr>
          <p:cNvPr id="278" name="Google Shape;278;p38"/>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800"/>
              <a:t>Geographical/Country Domains (ccTLDs)</a:t>
            </a:r>
            <a:endParaRPr sz="2800"/>
          </a:p>
        </p:txBody>
      </p:sp>
      <p:sp>
        <p:nvSpPr>
          <p:cNvPr id="279" name="Google Shape;279;p38"/>
          <p:cNvSpPr txBox="1"/>
          <p:nvPr>
            <p:ph type="body" idx="1"/>
          </p:nvPr>
        </p:nvSpPr>
        <p:spPr>
          <a:xfrm>
            <a:off x="120015" y="100076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sz="1800"/>
              <a:t>Geographical or Country Domains are two-letter domain extensions that represent a specific country or region.</a:t>
            </a:r>
            <a:endParaRPr sz="1800"/>
          </a:p>
          <a:p>
            <a:pPr marL="457200" lvl="0" indent="-368300" algn="l" rtl="0">
              <a:lnSpc>
                <a:spcPct val="100000"/>
              </a:lnSpc>
              <a:spcBef>
                <a:spcPts val="440"/>
              </a:spcBef>
              <a:spcAft>
                <a:spcPts val="0"/>
              </a:spcAft>
              <a:buClr>
                <a:schemeClr val="dk1"/>
              </a:buClr>
              <a:buSzPts val="2200"/>
              <a:buChar char="•"/>
            </a:pPr>
            <a:r>
              <a:rPr lang="en-US" sz="1800"/>
              <a:t>These domain codes are standardized by the International Organization for Standardization (ISO) under the ISO 3166-1 alpha-2 standard.</a:t>
            </a:r>
            <a:endParaRPr sz="1800"/>
          </a:p>
          <a:p>
            <a:pPr marL="457200" lvl="0" indent="-368300" algn="l" rtl="0">
              <a:lnSpc>
                <a:spcPct val="100000"/>
              </a:lnSpc>
              <a:spcBef>
                <a:spcPts val="440"/>
              </a:spcBef>
              <a:spcAft>
                <a:spcPts val="0"/>
              </a:spcAft>
              <a:buClr>
                <a:schemeClr val="dk1"/>
              </a:buClr>
              <a:buSzPts val="2200"/>
              <a:buChar char="•"/>
            </a:pPr>
            <a:r>
              <a:rPr lang="en-US" sz="1800"/>
              <a:t>They help identify the country to which a website belongs.</a:t>
            </a:r>
            <a:endParaRPr sz="1800"/>
          </a:p>
          <a:p>
            <a:pPr marL="88900" lvl="0" indent="0" algn="l" rtl="0">
              <a:lnSpc>
                <a:spcPct val="100000"/>
              </a:lnSpc>
              <a:spcBef>
                <a:spcPts val="440"/>
              </a:spcBef>
              <a:spcAft>
                <a:spcPts val="0"/>
              </a:spcAft>
              <a:buSzPts val="2200"/>
              <a:buNone/>
            </a:pPr>
            <a:endParaRPr sz="1800"/>
          </a:p>
          <a:p>
            <a:pPr marL="88900" lvl="0" indent="0" algn="l" rtl="0">
              <a:lnSpc>
                <a:spcPct val="100000"/>
              </a:lnSpc>
              <a:spcBef>
                <a:spcPts val="440"/>
              </a:spcBef>
              <a:spcAft>
                <a:spcPts val="0"/>
              </a:spcAft>
              <a:buSzPts val="2200"/>
              <a:buNone/>
            </a:pPr>
            <a:r>
              <a:rPr lang="en-US" sz="1800" b="1">
                <a:latin typeface="Times"/>
                <a:ea typeface="Times"/>
                <a:cs typeface="Times"/>
                <a:sym typeface="Times"/>
              </a:rPr>
              <a:t>Domain		Country</a:t>
            </a:r>
            <a:endParaRPr sz="1800"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sz="1800"/>
              <a:t>.in		India 🇮🇳</a:t>
            </a:r>
            <a:endParaRPr sz="1800"/>
          </a:p>
          <a:p>
            <a:pPr marL="457200" lvl="0" indent="-368300" algn="l" rtl="0">
              <a:lnSpc>
                <a:spcPct val="100000"/>
              </a:lnSpc>
              <a:spcBef>
                <a:spcPts val="440"/>
              </a:spcBef>
              <a:spcAft>
                <a:spcPts val="0"/>
              </a:spcAft>
              <a:buClr>
                <a:schemeClr val="dk1"/>
              </a:buClr>
              <a:buSzPts val="2200"/>
              <a:buChar char="•"/>
            </a:pPr>
            <a:r>
              <a:rPr lang="en-US" sz="1800"/>
              <a:t>.jp		Japan 🇯🇵</a:t>
            </a:r>
            <a:endParaRPr sz="1800"/>
          </a:p>
          <a:p>
            <a:pPr marL="457200" lvl="0" indent="-368300" algn="l" rtl="0">
              <a:lnSpc>
                <a:spcPct val="100000"/>
              </a:lnSpc>
              <a:spcBef>
                <a:spcPts val="440"/>
              </a:spcBef>
              <a:spcAft>
                <a:spcPts val="0"/>
              </a:spcAft>
              <a:buClr>
                <a:schemeClr val="dk1"/>
              </a:buClr>
              <a:buSzPts val="2200"/>
              <a:buChar char="•"/>
            </a:pPr>
            <a:r>
              <a:rPr lang="en-US" sz="1800"/>
              <a:t>.us		United States 🇺🇸</a:t>
            </a:r>
            <a:endParaRPr sz="1800"/>
          </a:p>
          <a:p>
            <a:pPr marL="457200" lvl="0" indent="-368300" algn="l" rtl="0">
              <a:lnSpc>
                <a:spcPct val="100000"/>
              </a:lnSpc>
              <a:spcBef>
                <a:spcPts val="440"/>
              </a:spcBef>
              <a:spcAft>
                <a:spcPts val="0"/>
              </a:spcAft>
              <a:buClr>
                <a:schemeClr val="dk1"/>
              </a:buClr>
              <a:buSzPts val="2200"/>
              <a:buChar char="•"/>
            </a:pPr>
            <a:r>
              <a:rPr lang="en-US" sz="1800"/>
              <a:t>.fr		France 🇫🇷</a:t>
            </a:r>
            <a:endParaRPr sz="1800"/>
          </a:p>
          <a:p>
            <a:pPr marL="457200" lvl="0" indent="-368300" algn="l" rtl="0">
              <a:lnSpc>
                <a:spcPct val="100000"/>
              </a:lnSpc>
              <a:spcBef>
                <a:spcPts val="440"/>
              </a:spcBef>
              <a:spcAft>
                <a:spcPts val="0"/>
              </a:spcAft>
              <a:buClr>
                <a:schemeClr val="dk1"/>
              </a:buClr>
              <a:buSzPts val="2200"/>
              <a:buChar char="•"/>
            </a:pPr>
            <a:r>
              <a:rPr lang="en-US" sz="1800"/>
              <a:t>.it		Italy 🇮🇹</a:t>
            </a:r>
            <a:endParaRPr sz="1800"/>
          </a:p>
          <a:p>
            <a:pPr marL="457200" lvl="0" indent="-368300" algn="l" rtl="0">
              <a:lnSpc>
                <a:spcPct val="100000"/>
              </a:lnSpc>
              <a:spcBef>
                <a:spcPts val="440"/>
              </a:spcBef>
              <a:spcAft>
                <a:spcPts val="0"/>
              </a:spcAft>
              <a:buClr>
                <a:schemeClr val="dk1"/>
              </a:buClr>
              <a:buSzPts val="2200"/>
              <a:buChar char="•"/>
            </a:pPr>
            <a:r>
              <a:rPr lang="en-US" sz="1800"/>
              <a:t>.cn		China 🇨🇳</a:t>
            </a:r>
            <a:endParaRPr sz="1800"/>
          </a:p>
          <a:p>
            <a:pPr marL="457200" lvl="0" indent="-368300" algn="l" rtl="0">
              <a:lnSpc>
                <a:spcPct val="100000"/>
              </a:lnSpc>
              <a:spcBef>
                <a:spcPts val="440"/>
              </a:spcBef>
              <a:spcAft>
                <a:spcPts val="0"/>
              </a:spcAft>
              <a:buClr>
                <a:schemeClr val="dk1"/>
              </a:buClr>
              <a:buSzPts val="2200"/>
              <a:buChar char="•"/>
            </a:pPr>
            <a:r>
              <a:rPr lang="en-US" sz="1800"/>
              <a:t>.au		Australia 🇦🇺</a:t>
            </a:r>
            <a:endParaRPr sz="1800"/>
          </a:p>
          <a:p>
            <a:pPr marL="457200" lvl="0" indent="-228600" algn="l" rtl="0">
              <a:lnSpc>
                <a:spcPct val="100000"/>
              </a:lnSpc>
              <a:spcBef>
                <a:spcPts val="440"/>
              </a:spcBef>
              <a:spcAft>
                <a:spcPts val="0"/>
              </a:spcAft>
              <a:buClr>
                <a:schemeClr val="dk1"/>
              </a:buClr>
              <a:buSzPts val="2200"/>
              <a:buNone/>
            </a:pPr>
            <a:endParaRPr sz="1800"/>
          </a:p>
        </p:txBody>
      </p:sp>
    </p:spTree>
  </p:cSld>
  <p:clrMapOvr>
    <a:masterClrMapping/>
  </p:clrMapOvr>
  <p:transition advTm="4000">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283" name="Shape 283"/>
        <p:cNvGrpSpPr/>
        <p:nvPr/>
      </p:nvGrpSpPr>
      <p:grpSpPr>
        <a:xfrm>
          <a:off x="0" y="0"/>
          <a:ext cx="0" cy="0"/>
          <a:chOff x="0" y="0"/>
          <a:chExt cx="0" cy="0"/>
        </a:xfrm>
      </p:grpSpPr>
      <p:sp>
        <p:nvSpPr>
          <p:cNvPr id="284" name="Google Shape;284;p39"/>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URL</a:t>
            </a:r>
            <a:endParaRPr lang="en-US"/>
          </a:p>
        </p:txBody>
      </p:sp>
      <p:sp>
        <p:nvSpPr>
          <p:cNvPr id="285" name="Google Shape;285;p39"/>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440"/>
              </a:spcBef>
              <a:spcAft>
                <a:spcPts val="0"/>
              </a:spcAft>
              <a:buClr>
                <a:schemeClr val="dk1"/>
              </a:buClr>
              <a:buSzPts val="2200"/>
              <a:buChar char="•"/>
            </a:pPr>
            <a:r>
              <a:rPr lang="en-US"/>
              <a:t>A Uniform Resource Locator (URL) is a standard way developed to specify the location of a resource available electronically.</a:t>
            </a:r>
            <a:endParaRPr lang="en-US"/>
          </a:p>
          <a:p>
            <a:pPr marL="88900" lvl="0" indent="0" algn="l" rtl="0">
              <a:lnSpc>
                <a:spcPct val="100000"/>
              </a:lnSpc>
              <a:spcBef>
                <a:spcPts val="440"/>
              </a:spcBef>
              <a:spcAft>
                <a:spcPts val="0"/>
              </a:spcAft>
              <a:buSzPts val="2200"/>
              <a:buNone/>
            </a:pPr>
            <a:endParaRPr b="1">
              <a:latin typeface="Times"/>
              <a:ea typeface="Times"/>
              <a:cs typeface="Times"/>
              <a:sym typeface="Times"/>
            </a:endParaRPr>
          </a:p>
          <a:p>
            <a:pPr marL="88900" lvl="0" indent="0" algn="l" rtl="0">
              <a:lnSpc>
                <a:spcPct val="100000"/>
              </a:lnSpc>
              <a:spcBef>
                <a:spcPts val="440"/>
              </a:spcBef>
              <a:spcAft>
                <a:spcPts val="0"/>
              </a:spcAft>
              <a:buSzPts val="2200"/>
              <a:buNone/>
            </a:pPr>
            <a:r>
              <a:rPr lang="en-US" b="1">
                <a:latin typeface="Times"/>
                <a:ea typeface="Times"/>
                <a:cs typeface="Times"/>
                <a:sym typeface="Times"/>
              </a:rPr>
              <a:t>Example:</a:t>
            </a:r>
            <a:endParaRPr b="1">
              <a:latin typeface="Times"/>
              <a:ea typeface="Times"/>
              <a:cs typeface="Times"/>
              <a:sym typeface="Times"/>
            </a:endParaRPr>
          </a:p>
          <a:p>
            <a:pPr marL="457200" lvl="0" indent="-228600" algn="l" rtl="0">
              <a:lnSpc>
                <a:spcPct val="100000"/>
              </a:lnSpc>
              <a:spcBef>
                <a:spcPts val="440"/>
              </a:spcBef>
              <a:spcAft>
                <a:spcPts val="0"/>
              </a:spcAft>
              <a:buClr>
                <a:schemeClr val="dk1"/>
              </a:buClr>
              <a:buSzPts val="2200"/>
              <a:buNone/>
            </a:pPr>
          </a:p>
          <a:p>
            <a:pPr marL="457200" lvl="0" indent="-228600" algn="l" rtl="0">
              <a:lnSpc>
                <a:spcPct val="100000"/>
              </a:lnSpc>
              <a:spcBef>
                <a:spcPts val="440"/>
              </a:spcBef>
              <a:spcAft>
                <a:spcPts val="0"/>
              </a:spcAft>
              <a:buClr>
                <a:schemeClr val="dk1"/>
              </a:buClr>
              <a:buSzPts val="2200"/>
              <a:buNone/>
            </a:pPr>
          </a:p>
        </p:txBody>
      </p:sp>
      <p:pic>
        <p:nvPicPr>
          <p:cNvPr id="286" name="Google Shape;286;p39"/>
          <p:cNvPicPr preferRelativeResize="0"/>
          <p:nvPr/>
        </p:nvPicPr>
        <p:blipFill rotWithShape="1">
          <a:blip r:embed="rId1"/>
          <a:srcRect t="2807"/>
          <a:stretch>
            <a:fillRect/>
          </a:stretch>
        </p:blipFill>
        <p:spPr>
          <a:xfrm>
            <a:off x="705485" y="3011805"/>
            <a:ext cx="7660005" cy="3365500"/>
          </a:xfrm>
          <a:prstGeom prst="rect">
            <a:avLst/>
          </a:prstGeom>
          <a:noFill/>
          <a:ln>
            <a:noFill/>
          </a:ln>
        </p:spPr>
      </p:pic>
    </p:spTree>
  </p:cSld>
  <p:clrMapOvr>
    <a:masterClrMapping/>
  </p:clrMapOvr>
  <p:transition advTm="4000">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t>Cont..</a:t>
            </a:r>
            <a:endParaRPr lang="en-US"/>
          </a:p>
        </p:txBody>
      </p:sp>
      <p:pic>
        <p:nvPicPr>
          <p:cNvPr id="4" name="Picture 3"/>
          <p:cNvPicPr/>
          <p:nvPr/>
        </p:nvPicPr>
        <p:blipFill>
          <a:blip r:embed="rId1"/>
          <a:srcRect l="2360" t="2732" r="1686" b="16124"/>
          <a:stretch>
            <a:fillRect/>
          </a:stretch>
        </p:blipFill>
        <p:spPr>
          <a:xfrm>
            <a:off x="349885" y="1416050"/>
            <a:ext cx="8492490" cy="3964940"/>
          </a:xfrm>
          <a:prstGeom prst="rect">
            <a:avLst/>
          </a:prstGeom>
        </p:spPr>
      </p:pic>
    </p:spTree>
  </p:cSld>
  <p:clrMapOvr>
    <a:masterClrMapping/>
  </p:clrMapOvr>
  <p:transition advTm="4000">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t>Cont...</a:t>
            </a:r>
            <a:endParaRPr lang="en-US"/>
          </a:p>
        </p:txBody>
      </p:sp>
      <p:sp>
        <p:nvSpPr>
          <p:cNvPr id="3" name="Text Placeholder 2"/>
          <p:cNvSpPr/>
          <p:nvPr>
            <p:ph type="body" idx="1"/>
          </p:nvPr>
        </p:nvSpPr>
        <p:spPr>
          <a:xfrm>
            <a:off x="142240" y="940435"/>
            <a:ext cx="8726805" cy="5637530"/>
          </a:xfrm>
        </p:spPr>
        <p:txBody>
          <a:bodyPr/>
          <a:p>
            <a:pPr marL="88900" indent="0">
              <a:buNone/>
            </a:pPr>
            <a:r>
              <a:rPr lang="en-US" altLang="en-US" sz="1800" b="1">
                <a:latin typeface="Times New Roman Bold" panose="02020503050405090304" charset="0"/>
                <a:cs typeface="Times New Roman Bold" panose="02020503050405090304" charset="0"/>
              </a:rPr>
              <a:t>Absolute URL</a:t>
            </a:r>
            <a:endParaRPr lang="en-US" altLang="en-US" sz="1800" b="1">
              <a:latin typeface="Times New Roman Bold" panose="02020503050405090304" charset="0"/>
              <a:cs typeface="Times New Roman Bold" panose="02020503050405090304" charset="0"/>
            </a:endParaRPr>
          </a:p>
          <a:p>
            <a:r>
              <a:rPr lang="en-US" altLang="en-US" sz="1800"/>
              <a:t>This type of URL contains both the domain name and directory/page path. An absolute URL gives complete location information. It begins with a protocol like "http://" and continues, including every detail. </a:t>
            </a:r>
            <a:endParaRPr lang="en-US" altLang="en-US" sz="1800"/>
          </a:p>
          <a:p>
            <a:pPr marL="88900" indent="0">
              <a:buNone/>
            </a:pPr>
            <a:r>
              <a:rPr lang="en-US" altLang="en-US" sz="1800" b="1">
                <a:latin typeface="Times New Roman Bold" panose="02020503050405090304" charset="0"/>
                <a:cs typeface="Times New Roman Bold" panose="02020503050405090304" charset="0"/>
              </a:rPr>
              <a:t>Relative URL</a:t>
            </a:r>
            <a:endParaRPr lang="en-US" altLang="en-US" sz="1800" b="1">
              <a:latin typeface="Times New Roman Bold" panose="02020503050405090304" charset="0"/>
              <a:cs typeface="Times New Roman Bold" panose="02020503050405090304" charset="0"/>
            </a:endParaRPr>
          </a:p>
          <a:p>
            <a:pPr marL="512445" indent="-365125"/>
            <a:r>
              <a:rPr lang="en-US" altLang="en-US" sz="1800"/>
              <a:t>This type of URL contains the path excluding the domain name. Relative means "in relation to", and a relative URL tells a URL location on terms of the current location. Relative path is used for reference to a given link of a file that exist within the same domain.</a:t>
            </a:r>
            <a:endParaRPr lang="en-US" altLang="en-US" sz="1800"/>
          </a:p>
          <a:p>
            <a:pPr marL="88900" indent="0">
              <a:buNone/>
            </a:pPr>
            <a:endParaRPr lang="en-US" altLang="en-US" sz="1800"/>
          </a:p>
        </p:txBody>
      </p:sp>
      <p:graphicFrame>
        <p:nvGraphicFramePr>
          <p:cNvPr id="4" name="Table 3"/>
          <p:cNvGraphicFramePr/>
          <p:nvPr/>
        </p:nvGraphicFramePr>
        <p:xfrm>
          <a:off x="640080" y="4370705"/>
          <a:ext cx="7863840" cy="0"/>
        </p:xfrm>
        <a:graphic>
          <a:graphicData uri="http://schemas.openxmlformats.org/drawingml/2006/table">
            <a:tbl>
              <a:tblPr/>
              <a:tblGrid>
                <a:gridCol w="3931920"/>
                <a:gridCol w="3931920"/>
              </a:tblGrid>
              <a:tr h="0">
                <a:tc>
                  <a:txBody>
                    <a:bodyPr/>
                    <a:p>
                      <a:r>
                        <a:rPr lang="en-US" altLang="zh-CN" sz="1800" b="0">
                          <a:latin typeface="Times New Roman" panose="02020503050405090304" charset="0"/>
                          <a:cs typeface="Times New Roman" panose="02020503050405090304" charset="0"/>
                        </a:rPr>
                        <a:t>Absolute URL</a:t>
                      </a:r>
                      <a:endParaRPr lang="en-US" altLang="zh-CN" sz="1800" b="0">
                        <a:latin typeface="Times New Roman" panose="02020503050405090304" charset="0"/>
                        <a:cs typeface="Times New Roman" panose="02020503050405090304" charset="0"/>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800" b="0">
                          <a:latin typeface="Times New Roman" panose="02020503050405090304" charset="0"/>
                          <a:cs typeface="Times New Roman" panose="02020503050405090304" charset="0"/>
                        </a:rPr>
                        <a:t>Relative URL</a:t>
                      </a:r>
                      <a:endParaRPr lang="en-US" altLang="zh-CN" sz="1800" b="0">
                        <a:latin typeface="Times New Roman" panose="02020503050405090304" charset="0"/>
                        <a:cs typeface="Times New Roman" panose="02020503050405090304" charset="0"/>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0">
                <a:tc>
                  <a:txBody>
                    <a:bodyPr/>
                    <a:p>
                      <a:r>
                        <a:rPr lang="en-US" altLang="zh-CN" sz="1800" b="0">
                          <a:latin typeface="Times New Roman" panose="02020503050405090304" charset="0"/>
                          <a:cs typeface="Times New Roman" panose="02020503050405090304" charset="0"/>
                        </a:rPr>
                        <a:t>Contains full address</a:t>
                      </a:r>
                      <a:endParaRPr lang="en-US" altLang="zh-CN" sz="1800" b="0">
                        <a:latin typeface="Times New Roman" panose="02020503050405090304" charset="0"/>
                        <a:cs typeface="Times New Roman" panose="02020503050405090304" charset="0"/>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800" b="0">
                          <a:latin typeface="Times New Roman" panose="02020503050405090304" charset="0"/>
                          <a:cs typeface="Times New Roman" panose="02020503050405090304" charset="0"/>
                        </a:rPr>
                        <a:t>Contains only the path</a:t>
                      </a:r>
                      <a:endParaRPr lang="en-US" altLang="zh-CN" sz="1800" b="0">
                        <a:latin typeface="Times New Roman" panose="02020503050405090304" charset="0"/>
                        <a:cs typeface="Times New Roman" panose="02020503050405090304" charset="0"/>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0">
                <a:tc>
                  <a:txBody>
                    <a:bodyPr/>
                    <a:p>
                      <a:r>
                        <a:rPr lang="en-US" altLang="zh-CN" sz="1800" b="0">
                          <a:latin typeface="Times New Roman" panose="02020503050405090304" charset="0"/>
                          <a:cs typeface="Times New Roman" panose="02020503050405090304" charset="0"/>
                        </a:rPr>
                        <a:t>Independent of current page</a:t>
                      </a:r>
                      <a:endParaRPr lang="en-US" altLang="zh-CN" sz="1800" b="0">
                        <a:latin typeface="Times New Roman" panose="02020503050405090304" charset="0"/>
                        <a:cs typeface="Times New Roman" panose="02020503050405090304" charset="0"/>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800" b="0">
                          <a:latin typeface="Times New Roman" panose="02020503050405090304" charset="0"/>
                          <a:cs typeface="Times New Roman" panose="02020503050405090304" charset="0"/>
                        </a:rPr>
                        <a:t>Depends on current page location</a:t>
                      </a:r>
                      <a:endParaRPr lang="en-US" altLang="zh-CN" sz="1800" b="0">
                        <a:latin typeface="Times New Roman" panose="02020503050405090304" charset="0"/>
                        <a:cs typeface="Times New Roman" panose="02020503050405090304" charset="0"/>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0">
                <a:tc>
                  <a:txBody>
                    <a:bodyPr/>
                    <a:p>
                      <a:r>
                        <a:rPr lang="en-US" altLang="zh-CN" sz="1800" b="0">
                          <a:latin typeface="Times New Roman" panose="02020503050405090304" charset="0"/>
                          <a:cs typeface="Times New Roman" panose="02020503050405090304" charset="0"/>
                        </a:rPr>
                        <a:t>Used for external resources</a:t>
                      </a:r>
                      <a:endParaRPr lang="en-US" altLang="zh-CN" sz="1800" b="0">
                        <a:latin typeface="Times New Roman" panose="02020503050405090304" charset="0"/>
                        <a:cs typeface="Times New Roman" panose="02020503050405090304" charset="0"/>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800" b="0">
                          <a:latin typeface="Times New Roman" panose="02020503050405090304" charset="0"/>
                          <a:cs typeface="Times New Roman" panose="02020503050405090304" charset="0"/>
                        </a:rPr>
                        <a:t>Commonly used for internal resources</a:t>
                      </a:r>
                      <a:endParaRPr lang="en-US" altLang="zh-CN" sz="1800" b="0">
                        <a:latin typeface="Times New Roman" panose="02020503050405090304" charset="0"/>
                        <a:cs typeface="Times New Roman" panose="02020503050405090304" charset="0"/>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0">
                <a:tc>
                  <a:txBody>
                    <a:bodyPr/>
                    <a:p>
                      <a:r>
                        <a:rPr lang="en-US" altLang="zh-CN" sz="1800" b="0">
                          <a:latin typeface="Times New Roman" panose="02020503050405090304" charset="0"/>
                          <a:cs typeface="Times New Roman" panose="02020503050405090304" charset="0"/>
                        </a:rPr>
                        <a:t>Example: https://example.com/page.html</a:t>
                      </a:r>
                      <a:endParaRPr lang="en-US" altLang="zh-CN" sz="1800" b="0">
                        <a:latin typeface="Times New Roman" panose="02020503050405090304" charset="0"/>
                        <a:cs typeface="Times New Roman" panose="02020503050405090304" charset="0"/>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r>
                        <a:rPr lang="en-US" altLang="zh-CN" sz="1800" b="0">
                          <a:latin typeface="Times New Roman" panose="02020503050405090304" charset="0"/>
                          <a:cs typeface="Times New Roman" panose="02020503050405090304" charset="0"/>
                        </a:rPr>
                        <a:t>Example: page.html</a:t>
                      </a:r>
                      <a:endParaRPr lang="en-US" altLang="zh-CN" sz="1800" b="0">
                        <a:latin typeface="Times New Roman" panose="02020503050405090304" charset="0"/>
                        <a:cs typeface="Times New Roman" panose="02020503050405090304" charset="0"/>
                      </a:endParaRPr>
                    </a:p>
                  </a:txBody>
                  <a:tcPr marL="0" marR="0" marT="0" marB="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bl>
          </a:graphicData>
        </a:graphic>
      </p:graphicFrame>
    </p:spTree>
  </p:cSld>
  <p:clrMapOvr>
    <a:masterClrMapping/>
  </p:clrMapOvr>
  <p:transition advTm="4000">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ltLang="en-US"/>
              <a:t>Query Parameters</a:t>
            </a:r>
            <a:endParaRPr lang="en-US" altLang="en-US"/>
          </a:p>
        </p:txBody>
      </p:sp>
      <p:sp>
        <p:nvSpPr>
          <p:cNvPr id="3" name="Text Placeholder 2"/>
          <p:cNvSpPr/>
          <p:nvPr>
            <p:ph type="body" idx="1"/>
          </p:nvPr>
        </p:nvSpPr>
        <p:spPr>
          <a:xfrm>
            <a:off x="208280" y="989965"/>
            <a:ext cx="8710295" cy="5454650"/>
          </a:xfrm>
        </p:spPr>
        <p:txBody>
          <a:bodyPr/>
          <a:p>
            <a:r>
              <a:rPr lang="en-US" altLang="en-US" sz="1400"/>
              <a:t>Query parameters are pieces of information added to the end of a URL to send data to a web server.</a:t>
            </a:r>
            <a:endParaRPr lang="en-US" altLang="en-US" sz="1400"/>
          </a:p>
          <a:p>
            <a:r>
              <a:rPr lang="en-US" altLang="en-US" sz="1400"/>
              <a:t>They are written after a ? in the URL.</a:t>
            </a:r>
            <a:endParaRPr lang="en-US" altLang="en-US" sz="1400"/>
          </a:p>
          <a:p>
            <a:pPr lvl="1"/>
            <a:r>
              <a:rPr lang="en-US" altLang="en-US" sz="1400">
                <a:hlinkClick r:id="rId1" action="ppaction://hlinkfile"/>
              </a:rPr>
              <a:t>https://example.com/search?q=computer</a:t>
            </a:r>
            <a:endParaRPr lang="en-US" altLang="en-US" sz="1400">
              <a:hlinkClick r:id="rId1" action="ppaction://hlinkfile"/>
            </a:endParaRPr>
          </a:p>
          <a:p>
            <a:pPr lvl="1"/>
            <a:r>
              <a:rPr lang="en-US" altLang="en-US" sz="1400"/>
              <a:t>Here:</a:t>
            </a:r>
            <a:endParaRPr lang="en-US" altLang="en-US" sz="1400"/>
          </a:p>
          <a:p>
            <a:pPr lvl="2"/>
            <a:r>
              <a:rPr lang="en-US" altLang="en-US" sz="1400"/>
              <a:t>https://example.com/search → URL</a:t>
            </a:r>
            <a:endParaRPr lang="en-US" altLang="en-US" sz="1400"/>
          </a:p>
          <a:p>
            <a:pPr lvl="2"/>
            <a:r>
              <a:rPr lang="en-US" altLang="en-US" sz="1400"/>
              <a:t>? → Starts the query parameters</a:t>
            </a:r>
            <a:endParaRPr lang="en-US" altLang="en-US" sz="1400"/>
          </a:p>
          <a:p>
            <a:pPr lvl="2"/>
            <a:r>
              <a:rPr lang="en-US" altLang="en-US" sz="1400"/>
              <a:t>q → Parameter name</a:t>
            </a:r>
            <a:endParaRPr lang="en-US" altLang="en-US" sz="1400"/>
          </a:p>
          <a:p>
            <a:pPr lvl="2"/>
            <a:r>
              <a:rPr lang="en-US" altLang="en-US" sz="1400"/>
              <a:t>computer → Parameter value</a:t>
            </a:r>
            <a:endParaRPr lang="en-US" altLang="en-US" sz="1400"/>
          </a:p>
          <a:p>
            <a:pPr lvl="1"/>
            <a:r>
              <a:rPr lang="en-US" altLang="en-US" sz="1400"/>
              <a:t>So, q=computer means the search term is computer.</a:t>
            </a:r>
            <a:endParaRPr lang="en-US" altLang="en-US" sz="1400"/>
          </a:p>
          <a:p>
            <a:pPr marL="525780" lvl="1" indent="-429895">
              <a:buFont typeface="Arial" panose="020B0604020202090204" pitchFamily="34" charset="0"/>
              <a:buChar char="•"/>
            </a:pPr>
            <a:r>
              <a:rPr lang="en-US" altLang="en-US" sz="1400" b="1">
                <a:latin typeface="Times New Roman Bold" panose="02020503050405090304" charset="0"/>
                <a:cs typeface="Times New Roman Bold" panose="02020503050405090304" charset="0"/>
              </a:rPr>
              <a:t>Multiple Query Parameters</a:t>
            </a:r>
            <a:endParaRPr lang="en-US" altLang="en-US" sz="1400" b="1">
              <a:latin typeface="Times New Roman Bold" panose="02020503050405090304" charset="0"/>
              <a:cs typeface="Times New Roman Bold" panose="02020503050405090304" charset="0"/>
            </a:endParaRPr>
          </a:p>
          <a:p>
            <a:pPr lvl="1"/>
            <a:r>
              <a:rPr lang="en-US" altLang="en-US" sz="1400"/>
              <a:t>Multiple parameters are separated using &amp;.</a:t>
            </a:r>
            <a:endParaRPr lang="en-US" altLang="en-US" sz="1400"/>
          </a:p>
          <a:p>
            <a:pPr lvl="1"/>
            <a:r>
              <a:rPr lang="en-US" altLang="en-US" sz="1400">
                <a:hlinkClick r:id="rId2" action="ppaction://hlinkfile"/>
              </a:rPr>
              <a:t>https://example.com/products?category=mobile&amp;brand=apple</a:t>
            </a:r>
            <a:endParaRPr lang="en-US" altLang="en-US" sz="1400"/>
          </a:p>
          <a:p>
            <a:pPr marL="546100" lvl="1" indent="0">
              <a:buNone/>
            </a:pPr>
            <a:r>
              <a:rPr lang="en-US" altLang="en-US" sz="1400"/>
              <a:t>Here:</a:t>
            </a:r>
            <a:endParaRPr lang="en-US" altLang="en-US" sz="1400"/>
          </a:p>
          <a:p>
            <a:pPr lvl="1"/>
            <a:r>
              <a:rPr lang="en-US" altLang="en-US" sz="1400"/>
              <a:t>Parameter	Value</a:t>
            </a:r>
            <a:endParaRPr lang="en-US" altLang="en-US" sz="1400"/>
          </a:p>
          <a:p>
            <a:pPr lvl="1"/>
            <a:r>
              <a:rPr lang="en-US" altLang="en-US" sz="1400"/>
              <a:t>category	mobile</a:t>
            </a:r>
            <a:endParaRPr lang="en-US" altLang="en-US" sz="1400"/>
          </a:p>
          <a:p>
            <a:pPr lvl="1"/>
            <a:r>
              <a:rPr lang="en-US" altLang="en-US" sz="1400"/>
              <a:t>brand	apple</a:t>
            </a:r>
            <a:endParaRPr lang="en-US" altLang="en-US" sz="1400"/>
          </a:p>
          <a:p>
            <a:pPr marL="546100" lvl="1" indent="0">
              <a:buNone/>
            </a:pPr>
            <a:r>
              <a:rPr lang="en-US" altLang="en-US" sz="1400"/>
              <a:t>The server receives both pieces of information.</a:t>
            </a:r>
            <a:endParaRPr lang="en-US" altLang="en-US" sz="1400"/>
          </a:p>
        </p:txBody>
      </p:sp>
    </p:spTree>
  </p:cSld>
  <p:clrMapOvr>
    <a:masterClrMapping/>
  </p:clrMapOvr>
  <p:transition advTm="4000">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296" name="Shape 296"/>
        <p:cNvGrpSpPr/>
        <p:nvPr/>
      </p:nvGrpSpPr>
      <p:grpSpPr>
        <a:xfrm>
          <a:off x="0" y="0"/>
          <a:ext cx="0" cy="0"/>
          <a:chOff x="0" y="0"/>
          <a:chExt cx="0" cy="0"/>
        </a:xfrm>
      </p:grpSpPr>
      <p:sp>
        <p:nvSpPr>
          <p:cNvPr id="297" name="Google Shape;297;p41"/>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endParaRPr lang="en-US"/>
          </a:p>
        </p:txBody>
      </p:sp>
      <p:sp>
        <p:nvSpPr>
          <p:cNvPr id="298" name="Google Shape;298;p41"/>
          <p:cNvSpPr txBox="1"/>
          <p:nvPr>
            <p:ph type="body" idx="1"/>
          </p:nvPr>
        </p:nvSpPr>
        <p:spPr>
          <a:xfrm>
            <a:off x="102870" y="966470"/>
            <a:ext cx="8801735" cy="5706745"/>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b="1">
                <a:latin typeface="Times"/>
                <a:ea typeface="Times"/>
                <a:cs typeface="Times"/>
                <a:sym typeface="Times"/>
              </a:rPr>
              <a:t>POP3</a:t>
            </a:r>
            <a:endParaRPr lang="en-US"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POP3 (Post Office Protocol Version 3) is an application layer protocol used to receive/download emails from a mail server to your device.</a:t>
            </a:r>
            <a:endParaRPr lang="en-US"/>
          </a:p>
          <a:p>
            <a:pPr marL="88900" lvl="0" indent="0" algn="l" rtl="0">
              <a:lnSpc>
                <a:spcPct val="100000"/>
              </a:lnSpc>
              <a:spcBef>
                <a:spcPts val="440"/>
              </a:spcBef>
              <a:spcAft>
                <a:spcPts val="0"/>
              </a:spcAft>
              <a:buSzPts val="2200"/>
              <a:buNone/>
            </a:pPr>
            <a:r>
              <a:rPr lang="en-US" b="1">
                <a:latin typeface="Times"/>
                <a:ea typeface="Times"/>
                <a:cs typeface="Times"/>
                <a:sym typeface="Times"/>
              </a:rPr>
              <a:t>SMTP</a:t>
            </a:r>
            <a:r>
              <a:rPr lang="en-US"/>
              <a:t> (Simple Mail Transfer Protocol)</a:t>
            </a:r>
            <a:endParaRPr lang="en-US"/>
          </a:p>
          <a:p>
            <a:pPr marL="457200" lvl="0" indent="-368300" algn="l" rtl="0">
              <a:lnSpc>
                <a:spcPct val="100000"/>
              </a:lnSpc>
              <a:spcBef>
                <a:spcPts val="440"/>
              </a:spcBef>
              <a:spcAft>
                <a:spcPts val="0"/>
              </a:spcAft>
              <a:buClr>
                <a:schemeClr val="dk1"/>
              </a:buClr>
              <a:buSzPts val="2200"/>
              <a:buChar char="•"/>
            </a:pPr>
            <a:r>
              <a:rPr lang="en-US"/>
              <a:t>SMTP is a standard protocol used to send e-mails over the Internet. It defines the rules for transferring email messages from the sender's mail server to the recipient's mail server.</a:t>
            </a:r>
            <a:endParaRPr lang="en-US"/>
          </a:p>
          <a:p>
            <a:pPr marL="88900" lvl="0" indent="0" algn="l" rtl="0">
              <a:lnSpc>
                <a:spcPct val="100000"/>
              </a:lnSpc>
              <a:spcBef>
                <a:spcPts val="440"/>
              </a:spcBef>
              <a:spcAft>
                <a:spcPts val="0"/>
              </a:spcAft>
              <a:buSzPts val="2200"/>
              <a:buNone/>
            </a:pPr>
            <a:r>
              <a:rPr lang="en-US" b="1">
                <a:latin typeface="Times"/>
                <a:ea typeface="Times"/>
                <a:cs typeface="Times"/>
                <a:sym typeface="Times"/>
              </a:rPr>
              <a:t>PPP</a:t>
            </a:r>
            <a:endParaRPr lang="en-US"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Point-to-Point Protocol (PPP) is a data link protocol commonly used to establish a direct connection between two networking nodes. It provides:</a:t>
            </a:r>
            <a:endParaRPr lang="en-US"/>
          </a:p>
          <a:p>
            <a:pPr marL="914400" lvl="1" indent="-368300" algn="l" rtl="0">
              <a:lnSpc>
                <a:spcPct val="100000"/>
              </a:lnSpc>
              <a:spcBef>
                <a:spcPts val="440"/>
              </a:spcBef>
              <a:spcAft>
                <a:spcPts val="0"/>
              </a:spcAft>
              <a:buSzPts val="2200"/>
              <a:buChar char="–"/>
            </a:pPr>
            <a:r>
              <a:rPr lang="en-US"/>
              <a:t>Connection authentication</a:t>
            </a:r>
            <a:endParaRPr lang="en-US"/>
          </a:p>
          <a:p>
            <a:pPr marL="914400" lvl="1" indent="-368300" algn="l" rtl="0">
              <a:lnSpc>
                <a:spcPct val="100000"/>
              </a:lnSpc>
              <a:spcBef>
                <a:spcPts val="440"/>
              </a:spcBef>
              <a:spcAft>
                <a:spcPts val="0"/>
              </a:spcAft>
              <a:buSzPts val="2200"/>
              <a:buChar char="–"/>
            </a:pPr>
            <a:r>
              <a:rPr lang="en-US"/>
              <a:t>Transmission encryption</a:t>
            </a:r>
            <a:endParaRPr lang="en-US"/>
          </a:p>
          <a:p>
            <a:pPr marL="914400" lvl="1" indent="-368300" algn="l" rtl="0">
              <a:lnSpc>
                <a:spcPct val="100000"/>
              </a:lnSpc>
              <a:spcBef>
                <a:spcPts val="440"/>
              </a:spcBef>
              <a:spcAft>
                <a:spcPts val="0"/>
              </a:spcAft>
              <a:buSzPts val="2200"/>
              <a:buChar char="–"/>
            </a:pPr>
            <a:r>
              <a:rPr lang="en-US"/>
              <a:t>Privacy</a:t>
            </a:r>
            <a:endParaRPr lang="en-US"/>
          </a:p>
          <a:p>
            <a:pPr marL="914400" lvl="1" indent="-368300" algn="l" rtl="0">
              <a:lnSpc>
                <a:spcPct val="100000"/>
              </a:lnSpc>
              <a:spcBef>
                <a:spcPts val="440"/>
              </a:spcBef>
              <a:spcAft>
                <a:spcPts val="0"/>
              </a:spcAft>
              <a:buSzPts val="2200"/>
              <a:buChar char="–"/>
            </a:pPr>
            <a:r>
              <a:rPr lang="en-US"/>
              <a:t>Compression</a:t>
            </a:r>
            <a:endParaRPr lang="en-US"/>
          </a:p>
        </p:txBody>
      </p:sp>
    </p:spTree>
  </p:cSld>
  <p:clrMapOvr>
    <a:masterClrMapping/>
  </p:clrMapOvr>
  <p:transition advTm="4000">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302" name="Shape 302"/>
        <p:cNvGrpSpPr/>
        <p:nvPr/>
      </p:nvGrpSpPr>
      <p:grpSpPr>
        <a:xfrm>
          <a:off x="0" y="0"/>
          <a:ext cx="0" cy="0"/>
          <a:chOff x="0" y="0"/>
          <a:chExt cx="0" cy="0"/>
        </a:xfrm>
      </p:grpSpPr>
      <p:sp>
        <p:nvSpPr>
          <p:cNvPr id="303" name="Google Shape;303;p42"/>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Cont..</a:t>
            </a:r>
            <a:endParaRPr lang="en-US"/>
          </a:p>
        </p:txBody>
      </p:sp>
      <p:sp>
        <p:nvSpPr>
          <p:cNvPr id="304" name="Google Shape;304;p42"/>
          <p:cNvSpPr txBox="1"/>
          <p:nvPr>
            <p:ph type="body" idx="1"/>
          </p:nvPr>
        </p:nvSpPr>
        <p:spPr>
          <a:xfrm>
            <a:off x="457200" y="1371600"/>
            <a:ext cx="8229600" cy="4525963"/>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b="1">
                <a:latin typeface="Times"/>
                <a:ea typeface="Times"/>
                <a:cs typeface="Times"/>
                <a:sym typeface="Times"/>
              </a:rPr>
              <a:t>Telnet</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Telnet (Telecommunication Network) is a network protocol used on the Internet or a Local Area Network (LAN) to remotely access and control another computer through a Command-Line Interface (CLI).</a:t>
            </a:r>
            <a:endParaRPr lang="en-US"/>
          </a:p>
          <a:p>
            <a:pPr marL="88900" lvl="0" indent="0" algn="l" rtl="0">
              <a:lnSpc>
                <a:spcPct val="100000"/>
              </a:lnSpc>
              <a:spcBef>
                <a:spcPts val="440"/>
              </a:spcBef>
              <a:spcAft>
                <a:spcPts val="0"/>
              </a:spcAft>
              <a:buSzPts val="2200"/>
              <a:buNone/>
            </a:pPr>
            <a:r>
              <a:rPr lang="en-US" b="1">
                <a:latin typeface="Times"/>
                <a:ea typeface="Times"/>
                <a:cs typeface="Times"/>
                <a:sym typeface="Times"/>
              </a:rPr>
              <a:t>HTTP</a:t>
            </a:r>
            <a:r>
              <a:rPr lang="en-US"/>
              <a:t> (Hypertext Transfer Protocol)</a:t>
            </a:r>
            <a:endParaRPr lang="en-US"/>
          </a:p>
          <a:p>
            <a:pPr marL="457200" lvl="0" indent="-368300" algn="l" rtl="0">
              <a:lnSpc>
                <a:spcPct val="100000"/>
              </a:lnSpc>
              <a:spcBef>
                <a:spcPts val="440"/>
              </a:spcBef>
              <a:spcAft>
                <a:spcPts val="0"/>
              </a:spcAft>
              <a:buClr>
                <a:schemeClr val="dk1"/>
              </a:buClr>
              <a:buSzPts val="2200"/>
              <a:buChar char="•"/>
            </a:pPr>
            <a:r>
              <a:rPr lang="en-US"/>
              <a:t>HTTP stands for Hypertext Transfer Protocol. It is an application-layer protocol used for communication between a web browser (client) and a web server over the Internet.</a:t>
            </a:r>
            <a:endParaRPr lang="en-US"/>
          </a:p>
        </p:txBody>
      </p:sp>
    </p:spTree>
  </p:cSld>
  <p:clrMapOvr>
    <a:masterClrMapping/>
  </p:clrMapOvr>
  <p:transition advTm="4000">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290" name="Shape 290"/>
        <p:cNvGrpSpPr/>
        <p:nvPr/>
      </p:nvGrpSpPr>
      <p:grpSpPr>
        <a:xfrm>
          <a:off x="0" y="0"/>
          <a:ext cx="0" cy="0"/>
          <a:chOff x="0" y="0"/>
          <a:chExt cx="0" cy="0"/>
        </a:xfrm>
      </p:grpSpPr>
      <p:sp>
        <p:nvSpPr>
          <p:cNvPr id="291" name="Google Shape;291;p40"/>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Protocol </a:t>
            </a:r>
            <a:endParaRPr lang="en-US"/>
          </a:p>
        </p:txBody>
      </p:sp>
      <p:sp>
        <p:nvSpPr>
          <p:cNvPr id="292" name="Google Shape;292;p40"/>
          <p:cNvSpPr txBox="1"/>
          <p:nvPr>
            <p:ph type="body" idx="1"/>
          </p:nvPr>
        </p:nvSpPr>
        <p:spPr>
          <a:xfrm>
            <a:off x="203835" y="966470"/>
            <a:ext cx="8667750" cy="563880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b="1">
                <a:latin typeface="Times"/>
                <a:ea typeface="Times"/>
                <a:cs typeface="Times"/>
                <a:sym typeface="Times"/>
              </a:rPr>
              <a:t>Protocol</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In computing, a protocol is a convention or standard that controls or enables the connection, communication, and data transfer between computing endpoints.</a:t>
            </a:r>
            <a:endParaRPr lang="en-US"/>
          </a:p>
          <a:p>
            <a:pPr marL="88900" lvl="0" indent="0" algn="l" rtl="0">
              <a:lnSpc>
                <a:spcPct val="100000"/>
              </a:lnSpc>
              <a:spcBef>
                <a:spcPts val="440"/>
              </a:spcBef>
              <a:spcAft>
                <a:spcPts val="0"/>
              </a:spcAft>
              <a:buSzPts val="2200"/>
              <a:buNone/>
            </a:pPr>
            <a:r>
              <a:rPr lang="en-US" b="1">
                <a:latin typeface="Times"/>
                <a:ea typeface="Times"/>
                <a:cs typeface="Times"/>
                <a:sym typeface="Times"/>
              </a:rPr>
              <a:t>IP</a:t>
            </a:r>
            <a:endParaRPr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Internet Protocol is a protocol which is responsible for addressing and packet routing between networks.</a:t>
            </a:r>
            <a:endParaRPr lang="en-US"/>
          </a:p>
          <a:p>
            <a:pPr marL="88900" lvl="0" indent="0" algn="l" rtl="0">
              <a:lnSpc>
                <a:spcPct val="100000"/>
              </a:lnSpc>
              <a:spcBef>
                <a:spcPts val="440"/>
              </a:spcBef>
              <a:spcAft>
                <a:spcPts val="0"/>
              </a:spcAft>
              <a:buSzPts val="2200"/>
              <a:buNone/>
            </a:pPr>
            <a:r>
              <a:rPr lang="en-US" b="1">
                <a:latin typeface="Times"/>
                <a:ea typeface="Times"/>
                <a:cs typeface="Times"/>
                <a:sym typeface="Times"/>
              </a:rPr>
              <a:t>TCP</a:t>
            </a:r>
            <a:endParaRPr lang="en-US" b="1">
              <a:latin typeface="Times"/>
              <a:ea typeface="Times"/>
              <a:cs typeface="Times"/>
              <a:sym typeface="Times"/>
            </a:endParaRPr>
          </a:p>
          <a:p>
            <a:pPr marL="457200" lvl="0" indent="-368300" algn="l" rtl="0">
              <a:lnSpc>
                <a:spcPct val="100000"/>
              </a:lnSpc>
              <a:spcBef>
                <a:spcPts val="440"/>
              </a:spcBef>
              <a:spcAft>
                <a:spcPts val="0"/>
              </a:spcAft>
              <a:buClr>
                <a:schemeClr val="dk1"/>
              </a:buClr>
              <a:buSzPts val="2200"/>
              <a:buChar char="•"/>
            </a:pPr>
            <a:r>
              <a:rPr lang="en-US"/>
              <a:t>TCP (Transmission Control Protocol) is a communication protocol used on the Internet that ensures data is delivered correctly, in order, and without errors.</a:t>
            </a:r>
            <a:endParaRPr lang="en-US"/>
          </a:p>
          <a:p>
            <a:pPr marL="88900" lvl="0" indent="0" algn="l" rtl="0">
              <a:lnSpc>
                <a:spcPct val="100000"/>
              </a:lnSpc>
              <a:spcBef>
                <a:spcPts val="440"/>
              </a:spcBef>
              <a:spcAft>
                <a:spcPts val="0"/>
              </a:spcAft>
              <a:buSzPts val="2200"/>
              <a:buNone/>
            </a:pPr>
            <a:r>
              <a:rPr lang="en-US" b="1">
                <a:latin typeface="Times"/>
                <a:ea typeface="Times"/>
                <a:cs typeface="Times"/>
                <a:sym typeface="Times"/>
              </a:rPr>
              <a:t>FTP </a:t>
            </a:r>
            <a:r>
              <a:rPr lang="en-US"/>
              <a:t>(File Transfer Protocol)</a:t>
            </a:r>
            <a:endParaRPr lang="en-US"/>
          </a:p>
          <a:p>
            <a:pPr marL="457200" lvl="0" indent="-368300" algn="l" rtl="0">
              <a:lnSpc>
                <a:spcPct val="100000"/>
              </a:lnSpc>
              <a:spcBef>
                <a:spcPts val="440"/>
              </a:spcBef>
              <a:spcAft>
                <a:spcPts val="0"/>
              </a:spcAft>
              <a:buClr>
                <a:schemeClr val="dk1"/>
              </a:buClr>
              <a:buSzPts val="2200"/>
              <a:buChar char="•"/>
            </a:pPr>
            <a:r>
              <a:rPr lang="en-US"/>
              <a:t>FTP (File Transfer Protocol) is a network protocol used to transfer files between two computers over a TCP/IP network, such as the Internet.</a:t>
            </a:r>
            <a:endParaRPr lang="en-US"/>
          </a:p>
        </p:txBody>
      </p:sp>
    </p:spTree>
  </p:cSld>
  <p:clrMapOvr>
    <a:masterClrMapping/>
  </p:clrMapOvr>
  <p:transition advTm="4000">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308" name="Shape 308"/>
        <p:cNvGrpSpPr/>
        <p:nvPr/>
      </p:nvGrpSpPr>
      <p:grpSpPr>
        <a:xfrm>
          <a:off x="0" y="0"/>
          <a:ext cx="0" cy="0"/>
          <a:chOff x="0" y="0"/>
          <a:chExt cx="0" cy="0"/>
        </a:xfrm>
      </p:grpSpPr>
      <p:sp>
        <p:nvSpPr>
          <p:cNvPr id="309" name="Google Shape;309;p43"/>
          <p:cNvSpPr txBox="1"/>
          <p:nvPr>
            <p:ph type="title"/>
          </p:nvPr>
        </p:nvSpPr>
        <p:spPr>
          <a:xfrm>
            <a:off x="0" y="0"/>
            <a:ext cx="6477000" cy="838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Types of Web Hosting</a:t>
            </a:r>
            <a:endParaRPr lang="en-US"/>
          </a:p>
        </p:txBody>
      </p:sp>
      <p:sp>
        <p:nvSpPr>
          <p:cNvPr id="310" name="Google Shape;310;p43"/>
          <p:cNvSpPr txBox="1"/>
          <p:nvPr>
            <p:ph type="body" idx="1"/>
          </p:nvPr>
        </p:nvSpPr>
        <p:spPr>
          <a:xfrm>
            <a:off x="154940" y="938530"/>
            <a:ext cx="8229600" cy="498094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440"/>
              </a:spcBef>
              <a:spcAft>
                <a:spcPts val="0"/>
              </a:spcAft>
              <a:buSzPts val="2200"/>
              <a:buNone/>
            </a:pPr>
            <a:r>
              <a:rPr lang="en-US" sz="2000"/>
              <a:t>Web Hosting is a service that stores website files on a server and makes them accessible to users over the Internet.</a:t>
            </a:r>
            <a:endParaRPr sz="2000"/>
          </a:p>
          <a:p>
            <a:pPr marL="88900" lvl="0" indent="0" algn="l" rtl="0">
              <a:lnSpc>
                <a:spcPct val="100000"/>
              </a:lnSpc>
              <a:spcBef>
                <a:spcPts val="440"/>
              </a:spcBef>
              <a:spcAft>
                <a:spcPts val="0"/>
              </a:spcAft>
              <a:buSzPts val="2200"/>
              <a:buNone/>
            </a:pPr>
            <a:endParaRPr sz="2000"/>
          </a:p>
        </p:txBody>
      </p:sp>
      <p:graphicFrame>
        <p:nvGraphicFramePr>
          <p:cNvPr id="311" name="Google Shape;311;p43"/>
          <p:cNvGraphicFramePr/>
          <p:nvPr/>
        </p:nvGraphicFramePr>
        <p:xfrm>
          <a:off x="274320" y="1802765"/>
          <a:ext cx="8229600" cy="4711100"/>
        </p:xfrm>
        <a:graphic>
          <a:graphicData uri="http://schemas.openxmlformats.org/drawingml/2006/table">
            <a:tbl>
              <a:tblPr>
                <a:noFill/>
                <a:tableStyleId>{E2EC8A93-7905-4238-A073-557011CF7622}</a:tableStyleId>
              </a:tblPr>
              <a:tblGrid>
                <a:gridCol w="1374775"/>
                <a:gridCol w="4111625"/>
                <a:gridCol w="2743200"/>
              </a:tblGrid>
              <a:tr h="471175">
                <a:tc>
                  <a:txBody>
                    <a:bodyPr/>
                    <a:lstStyle/>
                    <a:p>
                      <a:pPr marL="0" marR="0" lvl="0" indent="0" algn="l" rtl="0">
                        <a:lnSpc>
                          <a:spcPct val="100000"/>
                        </a:lnSpc>
                        <a:spcBef>
                          <a:spcPts val="0"/>
                        </a:spcBef>
                        <a:spcAft>
                          <a:spcPts val="0"/>
                        </a:spcAft>
                        <a:buNone/>
                      </a:pPr>
                      <a:r>
                        <a:rPr lang="en-US" sz="1400" b="1" i="0" u="none" strike="noStrike" cap="none">
                          <a:solidFill>
                            <a:srgbClr val="000000"/>
                          </a:solidFill>
                          <a:latin typeface="Arial" panose="020B0604020202090204"/>
                          <a:ea typeface="Arial" panose="020B0604020202090204"/>
                          <a:cs typeface="Arial" panose="020B0604020202090204"/>
                          <a:sym typeface="Arial" panose="020B0604020202090204"/>
                        </a:rPr>
                        <a:t>   Type</a:t>
                      </a:r>
                      <a:endParaRPr sz="14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400" b="1" i="0" u="none" strike="noStrike" cap="none">
                          <a:solidFill>
                            <a:srgbClr val="000000"/>
                          </a:solidFill>
                          <a:latin typeface="Arial" panose="020B0604020202090204"/>
                          <a:ea typeface="Arial" panose="020B0604020202090204"/>
                          <a:cs typeface="Arial" panose="020B0604020202090204"/>
                          <a:sym typeface="Arial" panose="020B0604020202090204"/>
                        </a:rPr>
                        <a:t>   Key Features  </a:t>
                      </a:r>
                      <a:endParaRPr sz="14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400" b="1" i="0" u="none" strike="noStrike" cap="none">
                          <a:solidFill>
                            <a:srgbClr val="000000"/>
                          </a:solidFill>
                          <a:latin typeface="Arial" panose="020B0604020202090204"/>
                          <a:ea typeface="Arial" panose="020B0604020202090204"/>
                          <a:cs typeface="Arial" panose="020B0604020202090204"/>
                          <a:sym typeface="Arial" panose="020B0604020202090204"/>
                        </a:rPr>
                        <a:t>   Best Suited For</a:t>
                      </a:r>
                      <a:endParaRPr sz="1400" b="1" i="0" u="none" strike="noStrike" cap="none">
                        <a:solidFill>
                          <a:srgbClr val="000000"/>
                        </a:solidFill>
                        <a:latin typeface="Arial" panose="020B0604020202090204"/>
                        <a:ea typeface="Arial" panose="020B0604020202090204"/>
                        <a:cs typeface="Arial" panose="020B0604020202090204"/>
                        <a:sym typeface="Arial" panose="020B0604020202090204"/>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471175">
                <a:tc>
                  <a:txBody>
                    <a:bodyPr/>
                    <a:lstStyle/>
                    <a:p>
                      <a:pPr marL="0" marR="0" lvl="0" indent="0" algn="l" rtl="0">
                        <a:lnSpc>
                          <a:spcPct val="100000"/>
                        </a:lnSpc>
                        <a:spcBef>
                          <a:spcPts val="0"/>
                        </a:spcBef>
                        <a:spcAft>
                          <a:spcPts val="0"/>
                        </a:spcAft>
                        <a:buNone/>
                      </a:pPr>
                      <a:r>
                        <a:rPr lang="en-US" sz="1400" b="0" i="0" u="none" strike="noStrike" cap="none">
                          <a:solidFill>
                            <a:srgbClr val="000000"/>
                          </a:solidFill>
                        </a:rPr>
                        <a:t>   Free </a:t>
                      </a:r>
                      <a:endParaRPr sz="1400" b="0" i="0" u="none" strike="noStrike" cap="none">
                        <a:solidFill>
                          <a:srgbClr val="000000"/>
                        </a:solidFill>
                      </a:endParaRPr>
                    </a:p>
                    <a:p>
                      <a:pPr marL="203200" marR="0" lvl="0" indent="-36195" algn="l" rtl="0">
                        <a:lnSpc>
                          <a:spcPct val="100000"/>
                        </a:lnSpc>
                        <a:spcBef>
                          <a:spcPts val="0"/>
                        </a:spcBef>
                        <a:spcAft>
                          <a:spcPts val="0"/>
                        </a:spcAft>
                        <a:buNone/>
                      </a:pPr>
                      <a:r>
                        <a:rPr lang="en-US" sz="1400" b="0" i="0" u="none" strike="noStrike" cap="none">
                          <a:solidFill>
                            <a:srgbClr val="000000"/>
                          </a:solidFill>
                        </a:rPr>
                        <a:t>Hosting</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149225" marR="0" lvl="0" indent="0" algn="l" rtl="0">
                        <a:lnSpc>
                          <a:spcPct val="100000"/>
                        </a:lnSpc>
                        <a:spcBef>
                          <a:spcPts val="0"/>
                        </a:spcBef>
                        <a:spcAft>
                          <a:spcPts val="0"/>
                        </a:spcAft>
                        <a:buNone/>
                      </a:pPr>
                      <a:r>
                        <a:rPr lang="en-US" sz="1400" b="0" i="0" u="none" strike="noStrike" cap="none">
                          <a:solidFill>
                            <a:srgbClr val="000000"/>
                          </a:solidFill>
                        </a:rPr>
                        <a:t>Free service; limited resources; may display advertisements</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199390" marR="0" lvl="0" indent="0" algn="l" rtl="0">
                        <a:lnSpc>
                          <a:spcPct val="100000"/>
                        </a:lnSpc>
                        <a:spcBef>
                          <a:spcPts val="0"/>
                        </a:spcBef>
                        <a:spcAft>
                          <a:spcPts val="0"/>
                        </a:spcAft>
                        <a:buNone/>
                      </a:pPr>
                      <a:r>
                        <a:rPr lang="en-US" sz="1400" b="0" i="0" u="none" strike="noStrike" cap="none">
                          <a:solidFill>
                            <a:srgbClr val="000000"/>
                          </a:solidFill>
                        </a:rPr>
                        <a:t>Personal websites, learning projects</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942350">
                <a:tc>
                  <a:txBody>
                    <a:bodyPr/>
                    <a:lstStyle/>
                    <a:p>
                      <a:pPr marL="203200" marR="0" lvl="0" indent="0" algn="l" rtl="0">
                        <a:lnSpc>
                          <a:spcPct val="100000"/>
                        </a:lnSpc>
                        <a:spcBef>
                          <a:spcPts val="0"/>
                        </a:spcBef>
                        <a:spcAft>
                          <a:spcPts val="0"/>
                        </a:spcAft>
                        <a:buNone/>
                      </a:pPr>
                      <a:r>
                        <a:rPr lang="en-US" sz="1400" b="0" i="0" u="none" strike="noStrike" cap="none">
                          <a:solidFill>
                            <a:srgbClr val="000000"/>
                          </a:solidFill>
                        </a:rPr>
                        <a:t>Shared Hosting</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149225" marR="0" lvl="0" indent="17780" algn="l" rtl="0">
                        <a:lnSpc>
                          <a:spcPct val="100000"/>
                        </a:lnSpc>
                        <a:spcBef>
                          <a:spcPts val="0"/>
                        </a:spcBef>
                        <a:spcAft>
                          <a:spcPts val="0"/>
                        </a:spcAft>
                        <a:buNone/>
                      </a:pPr>
                      <a:r>
                        <a:rPr lang="en-US" sz="1400" b="0" i="0" u="none" strike="noStrike" cap="none">
                          <a:solidFill>
                            <a:srgbClr val="000000"/>
                          </a:solidFill>
                        </a:rPr>
                        <a:t>Multiple websites share one server; low cost; performance depends on other sites</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217170" marR="0" lvl="0" indent="0" algn="l" rtl="0">
                        <a:lnSpc>
                          <a:spcPct val="100000"/>
                        </a:lnSpc>
                        <a:spcBef>
                          <a:spcPts val="0"/>
                        </a:spcBef>
                        <a:spcAft>
                          <a:spcPts val="0"/>
                        </a:spcAft>
                        <a:buNone/>
                      </a:pPr>
                      <a:r>
                        <a:rPr lang="en-US" sz="1400" b="0" i="0" u="none" strike="noStrike" cap="none">
                          <a:solidFill>
                            <a:srgbClr val="000000"/>
                          </a:solidFill>
                        </a:rPr>
                        <a:t>Small websites &amp; blogs</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941700">
                <a:tc>
                  <a:txBody>
                    <a:bodyPr/>
                    <a:lstStyle/>
                    <a:p>
                      <a:pPr marL="148590" marR="0" lvl="0" indent="-148590" algn="l" rtl="0">
                        <a:lnSpc>
                          <a:spcPct val="100000"/>
                        </a:lnSpc>
                        <a:spcBef>
                          <a:spcPts val="0"/>
                        </a:spcBef>
                        <a:spcAft>
                          <a:spcPts val="0"/>
                        </a:spcAft>
                        <a:buNone/>
                      </a:pPr>
                      <a:r>
                        <a:rPr lang="en-US" sz="1400" b="0" i="0" u="none" strike="noStrike" cap="none">
                          <a:solidFill>
                            <a:srgbClr val="000000"/>
                          </a:solidFill>
                        </a:rPr>
                        <a:t>   Reseller Hosting</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203200" marR="0" lvl="0" indent="-17780" algn="l" rtl="0">
                        <a:lnSpc>
                          <a:spcPct val="100000"/>
                        </a:lnSpc>
                        <a:spcBef>
                          <a:spcPts val="0"/>
                        </a:spcBef>
                        <a:spcAft>
                          <a:spcPts val="0"/>
                        </a:spcAft>
                        <a:buNone/>
                      </a:pPr>
                      <a:r>
                        <a:rPr lang="en-US" sz="1400" b="0" i="0" u="none" strike="noStrike" cap="none">
                          <a:solidFill>
                            <a:srgbClr val="000000"/>
                          </a:solidFill>
                        </a:rPr>
                        <a:t>Allows users to resell hosting space; includes billing and management tools</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217170" marR="0" lvl="0" indent="-17780" algn="l" rtl="0">
                        <a:lnSpc>
                          <a:spcPct val="100000"/>
                        </a:lnSpc>
                        <a:spcBef>
                          <a:spcPts val="0"/>
                        </a:spcBef>
                        <a:spcAft>
                          <a:spcPts val="0"/>
                        </a:spcAft>
                        <a:buNone/>
                      </a:pPr>
                      <a:r>
                        <a:rPr lang="en-US" sz="1400" b="0" i="0" u="none" strike="noStrike" cap="none">
                          <a:solidFill>
                            <a:srgbClr val="000000"/>
                          </a:solidFill>
                        </a:rPr>
                        <a:t>Hosting resellers &amp; small businesses</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942350">
                <a:tc>
                  <a:txBody>
                    <a:bodyPr/>
                    <a:lstStyle/>
                    <a:p>
                      <a:pPr marL="148590" marR="0" lvl="0" indent="-17780" algn="l" rtl="0">
                        <a:lnSpc>
                          <a:spcPct val="100000"/>
                        </a:lnSpc>
                        <a:spcBef>
                          <a:spcPts val="0"/>
                        </a:spcBef>
                        <a:spcAft>
                          <a:spcPts val="0"/>
                        </a:spcAft>
                        <a:buNone/>
                      </a:pPr>
                      <a:r>
                        <a:rPr lang="en-US" sz="1400" b="0" i="0" u="none" strike="noStrike" cap="none">
                          <a:solidFill>
                            <a:srgbClr val="000000"/>
                          </a:solidFill>
                        </a:rPr>
                        <a:t>Dedicated     Hosting</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149225" marR="0" lvl="0" indent="17780" algn="l" rtl="0">
                        <a:lnSpc>
                          <a:spcPct val="100000"/>
                        </a:lnSpc>
                        <a:spcBef>
                          <a:spcPts val="0"/>
                        </a:spcBef>
                        <a:spcAft>
                          <a:spcPts val="0"/>
                        </a:spcAft>
                        <a:buNone/>
                      </a:pPr>
                      <a:r>
                        <a:rPr lang="en-US" sz="1400" b="0" i="0" u="none" strike="noStrike" cap="none">
                          <a:solidFill>
                            <a:srgbClr val="000000"/>
                          </a:solidFill>
                        </a:rPr>
                        <a:t>Entire physical server assigned to one website; high control, performance &amp; security</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217170" marR="0" lvl="0" indent="0" algn="l" rtl="0">
                        <a:lnSpc>
                          <a:spcPct val="100000"/>
                        </a:lnSpc>
                        <a:spcBef>
                          <a:spcPts val="0"/>
                        </a:spcBef>
                        <a:spcAft>
                          <a:spcPts val="0"/>
                        </a:spcAft>
                        <a:buNone/>
                      </a:pPr>
                      <a:r>
                        <a:rPr lang="en-US" sz="1400" b="0" i="0" u="none" strike="noStrike" cap="none">
                          <a:solidFill>
                            <a:srgbClr val="000000"/>
                          </a:solidFill>
                        </a:rPr>
                        <a:t>High-traffic websites &amp; businesses</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r h="942350">
                <a:tc>
                  <a:txBody>
                    <a:bodyPr/>
                    <a:lstStyle/>
                    <a:p>
                      <a:pPr marL="112395" marR="0" lvl="0" indent="-17780" algn="l" rtl="0">
                        <a:lnSpc>
                          <a:spcPct val="100000"/>
                        </a:lnSpc>
                        <a:spcBef>
                          <a:spcPts val="0"/>
                        </a:spcBef>
                        <a:spcAft>
                          <a:spcPts val="0"/>
                        </a:spcAft>
                        <a:buNone/>
                      </a:pPr>
                      <a:r>
                        <a:rPr lang="en-US" sz="1400" b="0" i="0" u="none" strike="noStrike" cap="none">
                          <a:solidFill>
                            <a:srgbClr val="000000"/>
                          </a:solidFill>
                        </a:rPr>
                        <a:t>Colocation    Hosting</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185420" marR="0" lvl="0" indent="0" algn="l" rtl="0">
                        <a:lnSpc>
                          <a:spcPct val="100000"/>
                        </a:lnSpc>
                        <a:spcBef>
                          <a:spcPts val="0"/>
                        </a:spcBef>
                        <a:spcAft>
                          <a:spcPts val="0"/>
                        </a:spcAft>
                        <a:buNone/>
                      </a:pPr>
                      <a:r>
                        <a:rPr lang="en-US" sz="1400" b="0" i="0" u="none" strike="noStrike" cap="none">
                          <a:solidFill>
                            <a:srgbClr val="000000"/>
                          </a:solidFill>
                        </a:rPr>
                        <a:t>Own server placed in a hosting provider's facility; provider manages power, network &amp; infrastructure</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217170" marR="0" lvl="0" indent="0" algn="l" rtl="0">
                        <a:lnSpc>
                          <a:spcPct val="100000"/>
                        </a:lnSpc>
                        <a:spcBef>
                          <a:spcPts val="0"/>
                        </a:spcBef>
                        <a:spcAft>
                          <a:spcPts val="0"/>
                        </a:spcAft>
                        <a:buNone/>
                      </a:pPr>
                      <a:r>
                        <a:rPr lang="en-US" sz="1400" b="0" i="0" u="none" strike="noStrike" cap="none">
                          <a:solidFill>
                            <a:srgbClr val="000000"/>
                          </a:solidFill>
                        </a:rPr>
                        <a:t>Organizations needing control over their hardware</a:t>
                      </a:r>
                      <a:endParaRPr sz="1400" b="0" i="0" u="none" strike="noStrike" cap="none">
                        <a:solidFill>
                          <a:srgbClr val="000000"/>
                        </a:solidFill>
                      </a:endParaRPr>
                    </a:p>
                  </a:txBody>
                  <a:tcPr marL="0" marR="0" marT="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r>
            </a:tbl>
          </a:graphicData>
        </a:graphic>
      </p:graphicFrame>
    </p:spTree>
  </p:cSld>
  <p:clrMapOvr>
    <a:masterClrMapping/>
  </p:clrMapOvr>
  <p:transition advTm="4000">
    <p:cu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p:nvPr>
            <p:ph type="title"/>
          </p:nvPr>
        </p:nvSpPr>
        <p:spPr/>
        <p:txBody>
          <a:bodyPr/>
          <a:p>
            <a:r>
              <a:rPr lang="en-US" altLang="en-US"/>
              <a:t>Domain and Hosting Integration</a:t>
            </a:r>
            <a:endParaRPr lang="en-US" altLang="en-US"/>
          </a:p>
        </p:txBody>
      </p:sp>
      <p:pic>
        <p:nvPicPr>
          <p:cNvPr id="4" name="Picture 3" descr="ChatGPT Image Aug 22, 2026 at 11_15_50 PM"/>
          <p:cNvPicPr>
            <a:picLocks noChangeAspect="1"/>
          </p:cNvPicPr>
          <p:nvPr/>
        </p:nvPicPr>
        <p:blipFill>
          <a:blip r:embed="rId1"/>
          <a:srcRect l="9677" r="9496"/>
          <a:stretch>
            <a:fillRect/>
          </a:stretch>
        </p:blipFill>
        <p:spPr>
          <a:xfrm>
            <a:off x="329565" y="838200"/>
            <a:ext cx="8538845" cy="5617210"/>
          </a:xfrm>
          <a:prstGeom prst="rect">
            <a:avLst/>
          </a:prstGeom>
        </p:spPr>
      </p:pic>
    </p:spTree>
  </p:cSld>
  <p:clrMapOvr>
    <a:masterClrMapping/>
  </p:clrMapOvr>
  <p:transition advTm="4000">
    <p:cut/>
  </p:transition>
</p:sld>
</file>

<file path=ppt/theme/theme1.xml><?xml version="1.0" encoding="utf-8"?>
<a:theme xmlns:a="http://schemas.openxmlformats.org/drawingml/2006/main" name="Bubble Sor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19284</Words>
  <Application>WPS Sheets</Application>
  <PresentationFormat/>
  <Paragraphs>757</Paragraphs>
  <Slides>56</Slides>
  <Notes>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56</vt:i4>
      </vt:variant>
    </vt:vector>
  </HeadingPairs>
  <TitlesOfParts>
    <vt:vector size="75" baseType="lpstr">
      <vt:lpstr>Arial</vt:lpstr>
      <vt:lpstr>SimSun</vt:lpstr>
      <vt:lpstr>Wingdings</vt:lpstr>
      <vt:lpstr>Arial</vt:lpstr>
      <vt:lpstr>Calibri</vt:lpstr>
      <vt:lpstr>Helvetica Neue</vt:lpstr>
      <vt:lpstr>Times New Roman</vt:lpstr>
      <vt:lpstr>Times</vt:lpstr>
      <vt:lpstr>Times New Roman</vt:lpstr>
      <vt:lpstr>Microsoft YaHei</vt:lpstr>
      <vt:lpstr>汉仪旗黑</vt:lpstr>
      <vt:lpstr>汉仪书宋二KW</vt:lpstr>
      <vt:lpstr>Arial Unicode MS</vt:lpstr>
      <vt:lpstr>Times New Roman Bold</vt:lpstr>
      <vt:lpstr>Times New Roman Regular</vt:lpstr>
      <vt:lpstr>Inter</vt:lpstr>
      <vt:lpstr>Thonburi</vt:lpstr>
      <vt:lpstr>Apple Color Emoji</vt:lpstr>
      <vt:lpstr>Bubble Sort</vt:lpstr>
      <vt:lpstr>PowerPoint 演示文稿</vt:lpstr>
      <vt:lpstr>Learning Outcomes</vt:lpstr>
      <vt:lpstr>What is Web Technology?</vt:lpstr>
      <vt:lpstr>Cont..</vt:lpstr>
      <vt:lpstr>Cont..</vt:lpstr>
      <vt:lpstr>Evolution of the World Wide Web</vt:lpstr>
      <vt:lpstr>Cont..</vt:lpstr>
      <vt:lpstr>What is Internet Architecture?</vt:lpstr>
      <vt:lpstr>Cont..</vt:lpstr>
      <vt:lpstr>Cont..</vt:lpstr>
      <vt:lpstr>Cont..</vt:lpstr>
      <vt:lpstr>PowerPoint 演示文稿</vt:lpstr>
      <vt:lpstr>PowerPoint 演示文稿</vt:lpstr>
      <vt:lpstr>PowerPoint 演示文稿</vt:lpstr>
      <vt:lpstr>PowerPoint 演示文稿</vt:lpstr>
      <vt:lpstr>PowerPoint 演示文稿</vt:lpstr>
      <vt:lpstr>Internet vs World Wide Web (WWW)</vt:lpstr>
      <vt:lpstr>PowerPoint 演示文稿</vt:lpstr>
      <vt:lpstr>Client–Server Architecture</vt:lpstr>
      <vt:lpstr>Cont..</vt:lpstr>
      <vt:lpstr>PowerPoint 演示文稿</vt:lpstr>
      <vt:lpstr>Types of Client-Server Architecture</vt:lpstr>
      <vt:lpstr>2-Tier Architecture</vt:lpstr>
      <vt:lpstr>3-tier architecture</vt:lpstr>
      <vt:lpstr>Difference Between 2-Tier and 3-Tier Architecture</vt:lpstr>
      <vt:lpstr>Frontend and Backend Technologies</vt:lpstr>
      <vt:lpstr>Popular Frontend and Backend Technologies</vt:lpstr>
      <vt:lpstr>Static Website</vt:lpstr>
      <vt:lpstr>Architecture of Static Website</vt:lpstr>
      <vt:lpstr>Dynamic Website</vt:lpstr>
      <vt:lpstr>Architecture of Dynamic Website</vt:lpstr>
      <vt:lpstr>Difference Between Static and Dynamic Websites:  </vt:lpstr>
      <vt:lpstr>Web Application Lifecycle</vt:lpstr>
      <vt:lpstr>Cont..</vt:lpstr>
      <vt:lpstr>What is a Web Browser?</vt:lpstr>
      <vt:lpstr>Browser Developer Tools (DevTools)</vt:lpstr>
      <vt:lpstr>What is HTTP?</vt:lpstr>
      <vt:lpstr>What is HTTPS?</vt:lpstr>
      <vt:lpstr>HTTP Methods</vt:lpstr>
      <vt:lpstr>HTTP Request–Response Model</vt:lpstr>
      <vt:lpstr>PowerPoint 演示文稿</vt:lpstr>
      <vt:lpstr>PowerPoint 演示文稿</vt:lpstr>
      <vt:lpstr>DNS</vt:lpstr>
      <vt:lpstr>PowerPoint 演示文稿</vt:lpstr>
      <vt:lpstr>Cont..</vt:lpstr>
      <vt:lpstr>Top-Level Domains (TLDs)</vt:lpstr>
      <vt:lpstr>Geographical/Country Domains (ccTLDs)</vt:lpstr>
      <vt:lpstr>URL</vt:lpstr>
      <vt:lpstr>Cont..</vt:lpstr>
      <vt:lpstr>PowerPoint 演示文稿</vt:lpstr>
      <vt:lpstr>Query Parameters</vt:lpstr>
      <vt:lpstr>Cont..</vt:lpstr>
      <vt:lpstr>Cont..</vt:lpstr>
      <vt:lpstr>Protocol </vt:lpstr>
      <vt:lpstr>Types of Web Hosting</vt:lpstr>
      <vt:lpstr>Domain and Hosting Integration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abc</dc:creator>
  <cp:lastModifiedBy>Dr. Kamal</cp:lastModifiedBy>
  <cp:revision>5</cp:revision>
  <dcterms:created xsi:type="dcterms:W3CDTF">2026-09-03T06:41:38Z</dcterms:created>
  <dcterms:modified xsi:type="dcterms:W3CDTF">2026-09-03T06:41:38Z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2024-08-16T10:40:24Z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37573baf-977c-40f0-8e9b-6ecfbf81fd4b</vt:lpwstr>
  </property>
  <property fmtid="{D5CDD505-2E9C-101B-9397-08002B2CF9AE}" pid="7" name="MSIP_Label_defa4170-0d19-0005-0004-bc88714345d2_ActionId">
    <vt:lpwstr>895bb241-6d0c-47f6-a36d-0545160b3387</vt:lpwstr>
  </property>
  <property fmtid="{D5CDD505-2E9C-101B-9397-08002B2CF9AE}" pid="8" name="MSIP_Label_defa4170-0d19-0005-0004-bc88714345d2_ContentBits">
    <vt:lpwstr>0</vt:lpwstr>
  </property>
  <property fmtid="{D5CDD505-2E9C-101B-9397-08002B2CF9AE}" pid="9" name="ICV">
    <vt:lpwstr>02C795D27986430CA9EE0C6524092CE4_12</vt:lpwstr>
  </property>
  <property fmtid="{D5CDD505-2E9C-101B-9397-08002B2CF9AE}" pid="10" name="KSOProductBuildVer">
    <vt:lpwstr>1033-12.1.28492.28492</vt:lpwstr>
  </property>
</Properties>
</file>